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79"/>
  </p:notesMasterIdLst>
  <p:handoutMasterIdLst>
    <p:handoutMasterId r:id="rId280"/>
  </p:handoutMasterIdLst>
  <p:sldIdLst>
    <p:sldId id="256" r:id="rId6"/>
    <p:sldId id="330" r:id="rId7"/>
    <p:sldId id="257" r:id="rId8"/>
    <p:sldId id="329" r:id="rId9"/>
    <p:sldId id="333" r:id="rId10"/>
    <p:sldId id="557" r:id="rId11"/>
    <p:sldId id="558" r:id="rId12"/>
    <p:sldId id="559" r:id="rId13"/>
    <p:sldId id="560" r:id="rId14"/>
    <p:sldId id="561" r:id="rId15"/>
    <p:sldId id="562" r:id="rId16"/>
    <p:sldId id="563" r:id="rId17"/>
    <p:sldId id="564" r:id="rId18"/>
    <p:sldId id="565" r:id="rId19"/>
    <p:sldId id="566" r:id="rId20"/>
    <p:sldId id="338" r:id="rId21"/>
    <p:sldId id="340" r:id="rId22"/>
    <p:sldId id="341" r:id="rId23"/>
    <p:sldId id="342"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567" r:id="rId38"/>
    <p:sldId id="568" r:id="rId39"/>
    <p:sldId id="569" r:id="rId40"/>
    <p:sldId id="570" r:id="rId41"/>
    <p:sldId id="571" r:id="rId42"/>
    <p:sldId id="572" r:id="rId43"/>
    <p:sldId id="573" r:id="rId44"/>
    <p:sldId id="574" r:id="rId45"/>
    <p:sldId id="575"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370" r:id="rId67"/>
    <p:sldId id="372" r:id="rId68"/>
    <p:sldId id="373" r:id="rId69"/>
    <p:sldId id="374" r:id="rId70"/>
    <p:sldId id="375" r:id="rId71"/>
    <p:sldId id="262" r:id="rId72"/>
    <p:sldId id="376" r:id="rId73"/>
    <p:sldId id="287" r:id="rId74"/>
    <p:sldId id="288" r:id="rId75"/>
    <p:sldId id="289" r:id="rId76"/>
    <p:sldId id="377" r:id="rId77"/>
    <p:sldId id="290" r:id="rId78"/>
    <p:sldId id="291" r:id="rId79"/>
    <p:sldId id="380" r:id="rId80"/>
    <p:sldId id="381" r:id="rId81"/>
    <p:sldId id="383" r:id="rId82"/>
    <p:sldId id="384" r:id="rId83"/>
    <p:sldId id="296" r:id="rId84"/>
    <p:sldId id="663" r:id="rId85"/>
    <p:sldId id="382" r:id="rId86"/>
    <p:sldId id="385" r:id="rId87"/>
    <p:sldId id="386" r:id="rId88"/>
    <p:sldId id="387" r:id="rId89"/>
    <p:sldId id="388" r:id="rId90"/>
    <p:sldId id="389" r:id="rId91"/>
    <p:sldId id="390" r:id="rId92"/>
    <p:sldId id="391" r:id="rId93"/>
    <p:sldId id="392" r:id="rId94"/>
    <p:sldId id="298" r:id="rId95"/>
    <p:sldId id="555" r:id="rId96"/>
    <p:sldId id="299"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6" r:id="rId110"/>
    <p:sldId id="414" r:id="rId111"/>
    <p:sldId id="415" r:id="rId112"/>
    <p:sldId id="416" r:id="rId113"/>
    <p:sldId id="417" r:id="rId114"/>
    <p:sldId id="418" r:id="rId115"/>
    <p:sldId id="429" r:id="rId116"/>
    <p:sldId id="421" r:id="rId117"/>
    <p:sldId id="303" r:id="rId118"/>
    <p:sldId id="304" r:id="rId119"/>
    <p:sldId id="307" r:id="rId120"/>
    <p:sldId id="305" r:id="rId121"/>
    <p:sldId id="306" r:id="rId122"/>
    <p:sldId id="430" r:id="rId123"/>
    <p:sldId id="308" r:id="rId124"/>
    <p:sldId id="309" r:id="rId125"/>
    <p:sldId id="310" r:id="rId126"/>
    <p:sldId id="311" r:id="rId127"/>
    <p:sldId id="312" r:id="rId128"/>
    <p:sldId id="313" r:id="rId129"/>
    <p:sldId id="314" r:id="rId130"/>
    <p:sldId id="315" r:id="rId131"/>
    <p:sldId id="431" r:id="rId132"/>
    <p:sldId id="432" r:id="rId133"/>
    <p:sldId id="434" r:id="rId134"/>
    <p:sldId id="435" r:id="rId135"/>
    <p:sldId id="319" r:id="rId136"/>
    <p:sldId id="436" r:id="rId137"/>
    <p:sldId id="320" r:id="rId138"/>
    <p:sldId id="437" r:id="rId139"/>
    <p:sldId id="438" r:id="rId140"/>
    <p:sldId id="322" r:id="rId141"/>
    <p:sldId id="323" r:id="rId142"/>
    <p:sldId id="439" r:id="rId143"/>
    <p:sldId id="440" r:id="rId144"/>
    <p:sldId id="441" r:id="rId145"/>
    <p:sldId id="442" r:id="rId146"/>
    <p:sldId id="443" r:id="rId147"/>
    <p:sldId id="444" r:id="rId148"/>
    <p:sldId id="448" r:id="rId149"/>
    <p:sldId id="445" r:id="rId150"/>
    <p:sldId id="446" r:id="rId151"/>
    <p:sldId id="447" r:id="rId152"/>
    <p:sldId id="450" r:id="rId153"/>
    <p:sldId id="451" r:id="rId154"/>
    <p:sldId id="452" r:id="rId155"/>
    <p:sldId id="324" r:id="rId156"/>
    <p:sldId id="453" r:id="rId157"/>
    <p:sldId id="454" r:id="rId158"/>
    <p:sldId id="325" r:id="rId159"/>
    <p:sldId id="326" r:id="rId160"/>
    <p:sldId id="455" r:id="rId161"/>
    <p:sldId id="456" r:id="rId162"/>
    <p:sldId id="457" r:id="rId163"/>
    <p:sldId id="458" r:id="rId164"/>
    <p:sldId id="459" r:id="rId165"/>
    <p:sldId id="460" r:id="rId166"/>
    <p:sldId id="461" r:id="rId167"/>
    <p:sldId id="462" r:id="rId168"/>
    <p:sldId id="463" r:id="rId169"/>
    <p:sldId id="464" r:id="rId170"/>
    <p:sldId id="328" r:id="rId171"/>
    <p:sldId id="465" r:id="rId172"/>
    <p:sldId id="466" r:id="rId173"/>
    <p:sldId id="467" r:id="rId174"/>
    <p:sldId id="468" r:id="rId175"/>
    <p:sldId id="470" r:id="rId176"/>
    <p:sldId id="471" r:id="rId177"/>
    <p:sldId id="472" r:id="rId178"/>
    <p:sldId id="473" r:id="rId179"/>
    <p:sldId id="474" r:id="rId180"/>
    <p:sldId id="659" r:id="rId181"/>
    <p:sldId id="660" r:id="rId182"/>
    <p:sldId id="658" r:id="rId183"/>
    <p:sldId id="475" r:id="rId184"/>
    <p:sldId id="662" r:id="rId185"/>
    <p:sldId id="477" r:id="rId186"/>
    <p:sldId id="478" r:id="rId187"/>
    <p:sldId id="479" r:id="rId188"/>
    <p:sldId id="481" r:id="rId189"/>
    <p:sldId id="482" r:id="rId190"/>
    <p:sldId id="483" r:id="rId191"/>
    <p:sldId id="484" r:id="rId192"/>
    <p:sldId id="596" r:id="rId193"/>
    <p:sldId id="597" r:id="rId194"/>
    <p:sldId id="598" r:id="rId195"/>
    <p:sldId id="599" r:id="rId196"/>
    <p:sldId id="600" r:id="rId197"/>
    <p:sldId id="601" r:id="rId198"/>
    <p:sldId id="602" r:id="rId199"/>
    <p:sldId id="603" r:id="rId200"/>
    <p:sldId id="604" r:id="rId201"/>
    <p:sldId id="605" r:id="rId202"/>
    <p:sldId id="606" r:id="rId203"/>
    <p:sldId id="607" r:id="rId204"/>
    <p:sldId id="608" r:id="rId205"/>
    <p:sldId id="488" r:id="rId206"/>
    <p:sldId id="489" r:id="rId207"/>
    <p:sldId id="491" r:id="rId208"/>
    <p:sldId id="490" r:id="rId209"/>
    <p:sldId id="493" r:id="rId210"/>
    <p:sldId id="495" r:id="rId211"/>
    <p:sldId id="609" r:id="rId212"/>
    <p:sldId id="610" r:id="rId213"/>
    <p:sldId id="611" r:id="rId214"/>
    <p:sldId id="612" r:id="rId215"/>
    <p:sldId id="613" r:id="rId216"/>
    <p:sldId id="614" r:id="rId217"/>
    <p:sldId id="615" r:id="rId218"/>
    <p:sldId id="616" r:id="rId219"/>
    <p:sldId id="617" r:id="rId220"/>
    <p:sldId id="618" r:id="rId221"/>
    <p:sldId id="619" r:id="rId222"/>
    <p:sldId id="620" r:id="rId223"/>
    <p:sldId id="621" r:id="rId224"/>
    <p:sldId id="622" r:id="rId225"/>
    <p:sldId id="623" r:id="rId226"/>
    <p:sldId id="624" r:id="rId227"/>
    <p:sldId id="506" r:id="rId228"/>
    <p:sldId id="507" r:id="rId229"/>
    <p:sldId id="510" r:id="rId230"/>
    <p:sldId id="625" r:id="rId231"/>
    <p:sldId id="626" r:id="rId232"/>
    <p:sldId id="627" r:id="rId233"/>
    <p:sldId id="628" r:id="rId234"/>
    <p:sldId id="629" r:id="rId235"/>
    <p:sldId id="630" r:id="rId236"/>
    <p:sldId id="631" r:id="rId237"/>
    <p:sldId id="632" r:id="rId238"/>
    <p:sldId id="633" r:id="rId239"/>
    <p:sldId id="515" r:id="rId240"/>
    <p:sldId id="516" r:id="rId241"/>
    <p:sldId id="518" r:id="rId242"/>
    <p:sldId id="519" r:id="rId243"/>
    <p:sldId id="520" r:id="rId244"/>
    <p:sldId id="521" r:id="rId245"/>
    <p:sldId id="523" r:id="rId246"/>
    <p:sldId id="524" r:id="rId247"/>
    <p:sldId id="634" r:id="rId248"/>
    <p:sldId id="636" r:id="rId249"/>
    <p:sldId id="637" r:id="rId250"/>
    <p:sldId id="638" r:id="rId251"/>
    <p:sldId id="639" r:id="rId252"/>
    <p:sldId id="640" r:id="rId253"/>
    <p:sldId id="641" r:id="rId254"/>
    <p:sldId id="642" r:id="rId255"/>
    <p:sldId id="643" r:id="rId256"/>
    <p:sldId id="644" r:id="rId257"/>
    <p:sldId id="645" r:id="rId258"/>
    <p:sldId id="646" r:id="rId259"/>
    <p:sldId id="647" r:id="rId260"/>
    <p:sldId id="648" r:id="rId261"/>
    <p:sldId id="649" r:id="rId262"/>
    <p:sldId id="650" r:id="rId263"/>
    <p:sldId id="651" r:id="rId264"/>
    <p:sldId id="652" r:id="rId265"/>
    <p:sldId id="653" r:id="rId266"/>
    <p:sldId id="540" r:id="rId267"/>
    <p:sldId id="542" r:id="rId268"/>
    <p:sldId id="541" r:id="rId269"/>
    <p:sldId id="543" r:id="rId270"/>
    <p:sldId id="544" r:id="rId271"/>
    <p:sldId id="553" r:id="rId272"/>
    <p:sldId id="546" r:id="rId273"/>
    <p:sldId id="550" r:id="rId274"/>
    <p:sldId id="655" r:id="rId275"/>
    <p:sldId id="656" r:id="rId276"/>
    <p:sldId id="654" r:id="rId277"/>
    <p:sldId id="657" r:id="rId27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977F9D45-667D-2C43-803D-16D2B0F01917}">
          <p14:sldIdLst>
            <p14:sldId id="256"/>
            <p14:sldId id="330"/>
          </p14:sldIdLst>
        </p14:section>
        <p14:section name="Intros &amp; Objectives" id="{54FC2BF0-15DE-A946-A2BF-DC0ACEB2C9DB}">
          <p14:sldIdLst>
            <p14:sldId id="257"/>
            <p14:sldId id="329"/>
            <p14:sldId id="333"/>
            <p14:sldId id="557"/>
            <p14:sldId id="558"/>
            <p14:sldId id="559"/>
            <p14:sldId id="560"/>
            <p14:sldId id="561"/>
            <p14:sldId id="562"/>
            <p14:sldId id="563"/>
            <p14:sldId id="564"/>
            <p14:sldId id="565"/>
            <p14:sldId id="566"/>
            <p14:sldId id="338"/>
            <p14:sldId id="340"/>
            <p14:sldId id="341"/>
            <p14:sldId id="342"/>
            <p14:sldId id="344"/>
            <p14:sldId id="345"/>
            <p14:sldId id="346"/>
          </p14:sldIdLst>
        </p14:section>
        <p14:section name="Overview of Chef" id="{82EE5EAE-A76C-2441-A613-ADF6843ECBCF}">
          <p14:sldIdLst>
            <p14:sldId id="347"/>
            <p14:sldId id="348"/>
            <p14:sldId id="349"/>
            <p14:sldId id="350"/>
            <p14:sldId id="351"/>
            <p14:sldId id="352"/>
            <p14:sldId id="353"/>
            <p14:sldId id="354"/>
            <p14:sldId id="355"/>
            <p14:sldId id="356"/>
          </p14:sldIdLst>
        </p14:section>
        <p14:section name="Resources" id="{54C70F14-6D45-D241-BEF1-C7E42485777E}">
          <p14:sldIdLst>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Lst>
        </p14:section>
        <p14:section name="Recipes" id="{F4F2CC9A-5BC4-3D48-8BCB-5DEBA251BCFF}">
          <p14:sldIdLst>
            <p14:sldId id="370"/>
            <p14:sldId id="372"/>
            <p14:sldId id="373"/>
            <p14:sldId id="374"/>
            <p14:sldId id="375"/>
            <p14:sldId id="262"/>
            <p14:sldId id="376"/>
            <p14:sldId id="287"/>
            <p14:sldId id="288"/>
            <p14:sldId id="289"/>
            <p14:sldId id="377"/>
            <p14:sldId id="290"/>
            <p14:sldId id="291"/>
            <p14:sldId id="380"/>
            <p14:sldId id="381"/>
            <p14:sldId id="383"/>
            <p14:sldId id="384"/>
            <p14:sldId id="296"/>
            <p14:sldId id="663"/>
            <p14:sldId id="382"/>
            <p14:sldId id="385"/>
            <p14:sldId id="386"/>
            <p14:sldId id="387"/>
            <p14:sldId id="388"/>
            <p14:sldId id="389"/>
            <p14:sldId id="390"/>
            <p14:sldId id="391"/>
            <p14:sldId id="392"/>
            <p14:sldId id="298"/>
            <p14:sldId id="555"/>
            <p14:sldId id="299"/>
            <p14:sldId id="393"/>
            <p14:sldId id="394"/>
            <p14:sldId id="395"/>
            <p14:sldId id="396"/>
            <p14:sldId id="397"/>
            <p14:sldId id="398"/>
            <p14:sldId id="399"/>
            <p14:sldId id="400"/>
          </p14:sldIdLst>
        </p14:section>
        <p14:section name="Cookbooks" id="{8C6D32A5-DECD-334C-B191-97E31CB8E353}">
          <p14:sldIdLst>
            <p14:sldId id="401"/>
            <p14:sldId id="402"/>
            <p14:sldId id="403"/>
            <p14:sldId id="404"/>
            <p14:sldId id="406"/>
            <p14:sldId id="414"/>
            <p14:sldId id="415"/>
            <p14:sldId id="416"/>
            <p14:sldId id="417"/>
            <p14:sldId id="418"/>
            <p14:sldId id="429"/>
            <p14:sldId id="421"/>
            <p14:sldId id="303"/>
            <p14:sldId id="304"/>
            <p14:sldId id="307"/>
            <p14:sldId id="305"/>
            <p14:sldId id="306"/>
            <p14:sldId id="430"/>
            <p14:sldId id="308"/>
            <p14:sldId id="309"/>
            <p14:sldId id="310"/>
            <p14:sldId id="311"/>
            <p14:sldId id="312"/>
            <p14:sldId id="313"/>
            <p14:sldId id="314"/>
            <p14:sldId id="315"/>
            <p14:sldId id="431"/>
            <p14:sldId id="432"/>
            <p14:sldId id="434"/>
            <p14:sldId id="435"/>
            <p14:sldId id="319"/>
            <p14:sldId id="436"/>
            <p14:sldId id="320"/>
            <p14:sldId id="437"/>
            <p14:sldId id="438"/>
            <p14:sldId id="322"/>
            <p14:sldId id="323"/>
          </p14:sldIdLst>
        </p14:section>
        <p14:section name="Ensuring Desired State" id="{57AC8643-5C04-1A4E-866B-786A893E5692}">
          <p14:sldIdLst>
            <p14:sldId id="439"/>
            <p14:sldId id="440"/>
            <p14:sldId id="441"/>
            <p14:sldId id="442"/>
            <p14:sldId id="443"/>
            <p14:sldId id="444"/>
            <p14:sldId id="448"/>
            <p14:sldId id="445"/>
            <p14:sldId id="446"/>
            <p14:sldId id="447"/>
            <p14:sldId id="450"/>
            <p14:sldId id="451"/>
            <p14:sldId id="452"/>
          </p14:sldIdLst>
        </p14:section>
        <p14:section name="State - the node object" id="{B6DB85AF-7A42-D142-ACC9-CE035B0BA928}">
          <p14:sldIdLst>
            <p14:sldId id="324"/>
            <p14:sldId id="453"/>
            <p14:sldId id="454"/>
            <p14:sldId id="325"/>
            <p14:sldId id="326"/>
            <p14:sldId id="455"/>
            <p14:sldId id="456"/>
            <p14:sldId id="457"/>
            <p14:sldId id="458"/>
            <p14:sldId id="459"/>
            <p14:sldId id="460"/>
            <p14:sldId id="461"/>
            <p14:sldId id="462"/>
            <p14:sldId id="463"/>
            <p14:sldId id="464"/>
            <p14:sldId id="328"/>
            <p14:sldId id="465"/>
            <p14:sldId id="466"/>
            <p14:sldId id="467"/>
            <p14:sldId id="468"/>
            <p14:sldId id="470"/>
            <p14:sldId id="471"/>
            <p14:sldId id="472"/>
            <p14:sldId id="473"/>
            <p14:sldId id="474"/>
            <p14:sldId id="659"/>
            <p14:sldId id="660"/>
            <p14:sldId id="658"/>
            <p14:sldId id="475"/>
            <p14:sldId id="662"/>
          </p14:sldIdLst>
        </p14:section>
        <p14:section name="Faster Feedback" id="{4F15D5FA-41FB-054C-AE93-3FED28106B78}">
          <p14:sldIdLst>
            <p14:sldId id="477"/>
            <p14:sldId id="478"/>
            <p14:sldId id="479"/>
            <p14:sldId id="481"/>
            <p14:sldId id="482"/>
            <p14:sldId id="483"/>
            <p14:sldId id="484"/>
            <p14:sldId id="596"/>
            <p14:sldId id="597"/>
            <p14:sldId id="598"/>
            <p14:sldId id="599"/>
            <p14:sldId id="600"/>
            <p14:sldId id="601"/>
            <p14:sldId id="602"/>
            <p14:sldId id="603"/>
            <p14:sldId id="604"/>
            <p14:sldId id="605"/>
            <p14:sldId id="606"/>
            <p14:sldId id="607"/>
            <p14:sldId id="608"/>
            <p14:sldId id="488"/>
            <p14:sldId id="489"/>
            <p14:sldId id="491"/>
            <p14:sldId id="490"/>
            <p14:sldId id="493"/>
            <p14:sldId id="495"/>
            <p14:sldId id="609"/>
            <p14:sldId id="610"/>
            <p14:sldId id="611"/>
            <p14:sldId id="612"/>
            <p14:sldId id="613"/>
            <p14:sldId id="614"/>
            <p14:sldId id="615"/>
            <p14:sldId id="616"/>
            <p14:sldId id="617"/>
            <p14:sldId id="618"/>
            <p14:sldId id="619"/>
            <p14:sldId id="620"/>
            <p14:sldId id="621"/>
            <p14:sldId id="622"/>
            <p14:sldId id="623"/>
            <p14:sldId id="624"/>
            <p14:sldId id="506"/>
            <p14:sldId id="507"/>
            <p14:sldId id="510"/>
            <p14:sldId id="625"/>
            <p14:sldId id="626"/>
            <p14:sldId id="627"/>
            <p14:sldId id="628"/>
            <p14:sldId id="629"/>
            <p14:sldId id="630"/>
            <p14:sldId id="631"/>
            <p14:sldId id="632"/>
            <p14:sldId id="633"/>
            <p14:sldId id="515"/>
            <p14:sldId id="516"/>
            <p14:sldId id="518"/>
            <p14:sldId id="519"/>
            <p14:sldId id="520"/>
            <p14:sldId id="521"/>
            <p14:sldId id="523"/>
            <p14:sldId id="524"/>
            <p14:sldId id="634"/>
            <p14:sldId id="636"/>
            <p14:sldId id="637"/>
            <p14:sldId id="638"/>
            <p14:sldId id="639"/>
            <p14:sldId id="640"/>
            <p14:sldId id="641"/>
            <p14:sldId id="642"/>
            <p14:sldId id="643"/>
            <p14:sldId id="644"/>
            <p14:sldId id="645"/>
            <p14:sldId id="646"/>
            <p14:sldId id="647"/>
            <p14:sldId id="648"/>
            <p14:sldId id="649"/>
            <p14:sldId id="650"/>
            <p14:sldId id="651"/>
            <p14:sldId id="652"/>
            <p14:sldId id="653"/>
          </p14:sldIdLst>
        </p14:section>
        <p14:section name="Wrap Up" id="{295AE03A-61CF-3B4C-BEF3-9E4DEF7E8F4A}">
          <p14:sldIdLst>
            <p14:sldId id="540"/>
            <p14:sldId id="542"/>
            <p14:sldId id="541"/>
            <p14:sldId id="543"/>
            <p14:sldId id="544"/>
            <p14:sldId id="553"/>
            <p14:sldId id="546"/>
            <p14:sldId id="550"/>
            <p14:sldId id="655"/>
            <p14:sldId id="656"/>
            <p14:sldId id="654"/>
          </p14:sldIdLst>
        </p14:section>
        <p14:section name="Appendix / CYOA" id="{3C440B9A-D409-F441-B445-4E0278FB4207}">
          <p14:sldIdLst>
            <p14:sldId id="6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9" autoAdjust="0"/>
    <p:restoredTop sz="85997" autoAdjust="0"/>
  </p:normalViewPr>
  <p:slideViewPr>
    <p:cSldViewPr snapToGrid="0">
      <p:cViewPr>
        <p:scale>
          <a:sx n="80" d="100"/>
          <a:sy n="80" d="100"/>
        </p:scale>
        <p:origin x="-2344" y="-7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
    </p:cViewPr>
  </p:sorterViewPr>
  <p:notesViewPr>
    <p:cSldViewPr snapToGrid="0" showGuides="1">
      <p:cViewPr varScale="1">
        <p:scale>
          <a:sx n="82" d="100"/>
          <a:sy n="82" d="100"/>
        </p:scale>
        <p:origin x="-37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notesMaster" Target="notesMasters/notesMaster1.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handoutMaster" Target="handoutMasters/handout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printerSettings" Target="printerSettings/printerSettings1.bin"/><Relationship Id="rId282" Type="http://schemas.openxmlformats.org/officeDocument/2006/relationships/presProps" Target="presProps.xml"/><Relationship Id="rId283" Type="http://schemas.openxmlformats.org/officeDocument/2006/relationships/viewProps" Target="viewProps.xml"/><Relationship Id="rId284" Type="http://schemas.openxmlformats.org/officeDocument/2006/relationships/theme" Target="theme/theme1.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28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complexity through abstraction</a:t>
            </a:r>
          </a:p>
          <a:p>
            <a:r>
              <a:rPr lang="en-US" dirty="0" smtClean="0"/>
              <a:t>Store</a:t>
            </a:r>
            <a:r>
              <a:rPr lang="en-US" baseline="0" dirty="0" smtClean="0"/>
              <a:t> the code in version control (of course)</a:t>
            </a:r>
          </a:p>
          <a:p>
            <a:endParaRPr lang="en-US" baseline="0" dirty="0" smtClean="0"/>
          </a:p>
          <a:p>
            <a:r>
              <a:rPr lang="en-US" baseline="0" dirty="0" smtClean="0"/>
              <a:t>Static – the name of a package that should be installed</a:t>
            </a:r>
          </a:p>
          <a:p>
            <a:r>
              <a:rPr lang="en-US" baseline="0" dirty="0" smtClean="0"/>
              <a:t>Dynamic – the hostname of the database server in the production environment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688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37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server installed (package)</a:t>
            </a:r>
          </a:p>
          <a:p>
            <a:r>
              <a:rPr lang="en-US" baseline="0" dirty="0" smtClean="0"/>
              <a:t>Web server running (service)</a:t>
            </a:r>
          </a:p>
          <a:p>
            <a:r>
              <a:rPr lang="en-US" baseline="0" dirty="0" smtClean="0"/>
              <a:t>Home page with HTML content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9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Add Workstation gist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398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54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236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636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need to use</a:t>
            </a:r>
            <a:r>
              <a:rPr lang="en-US" baseline="0" dirty="0" smtClean="0"/>
              <a:t> </a:t>
            </a:r>
            <a:r>
              <a:rPr lang="en-US" baseline="0" dirty="0" err="1" smtClean="0"/>
              <a:t>sudo</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756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docs.getchef.com</a:t>
            </a:r>
            <a:r>
              <a:rPr lang="en-US" dirty="0" smtClean="0"/>
              <a:t>/</a:t>
            </a:r>
            <a:r>
              <a:rPr lang="en-US" dirty="0" err="1" smtClean="0"/>
              <a:t>ctl_chef.html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139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creates a policy only repository</a:t>
            </a:r>
          </a:p>
          <a:p>
            <a:endParaRPr lang="en-US" dirty="0" smtClean="0"/>
          </a:p>
          <a:p>
            <a:r>
              <a:rPr lang="en-US" dirty="0" smtClean="0"/>
              <a:t>Policy</a:t>
            </a:r>
            <a:r>
              <a:rPr lang="en-US" baseline="0" dirty="0" smtClean="0"/>
              <a:t> only repo includes the following in the .</a:t>
            </a:r>
            <a:r>
              <a:rPr lang="en-US" baseline="0" dirty="0" err="1" smtClean="0"/>
              <a:t>gitignore</a:t>
            </a:r>
            <a:endParaRPr lang="en-US" baseline="0" dirty="0" smtClean="0"/>
          </a:p>
          <a:p>
            <a:endParaRPr lang="en-US" baseline="0" dirty="0" smtClean="0"/>
          </a:p>
          <a:p>
            <a:r>
              <a:rPr lang="en-US" dirty="0" smtClean="0"/>
              <a:t>cookbooks/**</a:t>
            </a:r>
          </a:p>
          <a:p>
            <a:r>
              <a:rPr lang="en-US" dirty="0" smtClean="0"/>
              <a:t>!cookbooks/</a:t>
            </a:r>
            <a:r>
              <a:rPr lang="en-US" dirty="0" err="1" smtClean="0"/>
              <a:t>README.md</a:t>
            </a:r>
            <a:endParaRPr lang="en-US" dirty="0" smtClean="0"/>
          </a:p>
          <a:p>
            <a:endParaRPr lang="en-US" dirty="0" smtClean="0"/>
          </a:p>
          <a:p>
            <a:r>
              <a:rPr lang="en-US" dirty="0" smtClean="0"/>
              <a:t>So the cookbooks directory will be ignored.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7481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generate template [path/to/cookbook] NAME [options]</a:t>
            </a:r>
          </a:p>
          <a:p>
            <a:endParaRPr lang="en-US" dirty="0" smtClean="0"/>
          </a:p>
          <a:p>
            <a:r>
              <a:rPr lang="en-US" dirty="0" smtClean="0"/>
              <a:t>-s source file, copy the contents</a:t>
            </a:r>
            <a:r>
              <a:rPr lang="en-US" baseline="0" dirty="0" smtClean="0"/>
              <a:t> from this file into the template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1924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~/chef-repo/nodes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526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a:t>
            </a:r>
            <a:r>
              <a:rPr lang="en-US" baseline="0" dirty="0" smtClean="0"/>
              <a:t> list of assistants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5110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wc</a:t>
            </a:r>
            <a:r>
              <a:rPr lang="en-US" dirty="0" smtClean="0"/>
              <a:t> ~/chef-repo/nodes/ip-172-31-41-194.ec2.internal.json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3343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practice</a:t>
            </a:r>
            <a:r>
              <a:rPr lang="en-US" baseline="0" dirty="0" smtClean="0"/>
              <a:t> to name space your attributes within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7532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35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installed using:  </a:t>
            </a:r>
            <a:r>
              <a:rPr lang="en-US" dirty="0" err="1" smtClean="0"/>
              <a:t>sudo</a:t>
            </a:r>
            <a:r>
              <a:rPr lang="en-US" dirty="0" smtClean="0"/>
              <a:t> </a:t>
            </a:r>
            <a:r>
              <a:rPr lang="en-US" dirty="0" err="1" smtClean="0"/>
              <a:t>docker</a:t>
            </a:r>
            <a:r>
              <a:rPr lang="en-US" dirty="0" smtClean="0"/>
              <a:t> pull </a:t>
            </a:r>
            <a:r>
              <a:rPr lang="en-US" dirty="0" err="1" smtClean="0"/>
              <a:t>cetos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0485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are we streaming?</a:t>
            </a:r>
          </a:p>
          <a:p>
            <a:endParaRPr lang="en-US" dirty="0" smtClean="0"/>
          </a:p>
          <a:p>
            <a:r>
              <a:rPr lang="en-US" dirty="0" smtClean="0"/>
              <a:t>The social contract includes:</a:t>
            </a:r>
          </a:p>
          <a:p>
            <a:endParaRPr lang="en-US" dirty="0" smtClean="0"/>
          </a:p>
          <a:p>
            <a:pPr marL="171450" indent="-171450">
              <a:buFontTx/>
              <a:buChar char="•"/>
            </a:pPr>
            <a:r>
              <a:rPr lang="en-US" baseline="0" dirty="0" smtClean="0"/>
              <a:t>No working ahead</a:t>
            </a:r>
          </a:p>
          <a:p>
            <a:pPr marL="171450" indent="-171450">
              <a:buFontTx/>
              <a:buChar char="•"/>
            </a:pPr>
            <a:r>
              <a:rPr lang="en-US" baseline="0" dirty="0" smtClean="0"/>
              <a:t>Copy-n-paste only if typing didn’t work out properly for you</a:t>
            </a:r>
          </a:p>
          <a:p>
            <a:pPr marL="171450" indent="-171450">
              <a:buFontTx/>
              <a:buChar char="•"/>
            </a:pPr>
            <a:r>
              <a:rPr lang="en-US" baseline="0" dirty="0" smtClean="0"/>
              <a:t>Be patient, courteous, etc.</a:t>
            </a:r>
          </a:p>
          <a:p>
            <a:pPr marL="171450" indent="-171450">
              <a:buFontTx/>
              <a:buChar char="•"/>
            </a:pPr>
            <a:r>
              <a:rPr lang="en-US" baseline="0" dirty="0" smtClean="0"/>
              <a:t>Follow the code-of-conduct for the conference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1148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this agenda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4489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Chef Community Summits are coming soon to both Seattle and London this Fall.</a:t>
            </a:r>
          </a:p>
          <a:p>
            <a:r>
              <a:rPr lang="en-US" dirty="0" smtClean="0"/>
              <a:t>  </a:t>
            </a:r>
          </a:p>
          <a:p>
            <a:r>
              <a:rPr lang="en-US" dirty="0" smtClean="0"/>
              <a:t>The Community Summit is where the Chef Community gathers to discuss the topics and concerns that are most relevant to the community.  For many of our community members, this is the most important conference of the year.</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270</a:t>
            </a:fld>
            <a:endParaRPr lang="en-US"/>
          </a:p>
        </p:txBody>
      </p:sp>
    </p:spTree>
    <p:extLst>
      <p:ext uri="{BB962C8B-B14F-4D97-AF65-F5344CB8AC3E}">
        <p14:creationId xmlns:p14="http://schemas.microsoft.com/office/powerpoint/2010/main" val="38610983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Join us in Seattle or London (or both) to share with and learn from the community, engage with Chef engineers, and contribute to the future of the Chef ecosystem.</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271</a:t>
            </a:fld>
            <a:endParaRPr lang="en-US"/>
          </a:p>
        </p:txBody>
      </p:sp>
    </p:spTree>
    <p:extLst>
      <p:ext uri="{BB962C8B-B14F-4D97-AF65-F5344CB8AC3E}">
        <p14:creationId xmlns:p14="http://schemas.microsoft.com/office/powerpoint/2010/main" val="19386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thenharvey/surge_introduction_to_che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1" Type="http://schemas.openxmlformats.org/officeDocument/2006/relationships/slideLayout" Target="../slideLayouts/slideLayout22.xml"/><Relationship Id="rId2"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1.png"/></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nathenharvey/surge_introduction_to_chef" TargetMode="External"/><Relationship Id="rId4" Type="http://schemas.openxmlformats.org/officeDocument/2006/relationships/hyperlink" Target="http://bit.ly/farmer-nathen" TargetMode="External"/><Relationship Id="rId5" Type="http://schemas.openxmlformats.org/officeDocument/2006/relationships/hyperlink" Target="http://eggs.chef.io" TargetMode="External"/><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mailto:nharvey@chef.io"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 Target="slide262.xml"/><Relationship Id="rId3" Type="http://schemas.openxmlformats.org/officeDocument/2006/relationships/hyperlink" Target="file://localhost/Users/nathenharvey/Desktop/NH%20Chef%20Delivery%20Pitch%20Deck%20August%202015.ppt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Chef</a:t>
            </a:r>
            <a:endParaRPr lang="en-US" dirty="0"/>
          </a:p>
        </p:txBody>
      </p:sp>
      <p:sp>
        <p:nvSpPr>
          <p:cNvPr id="5" name="Subtitle 4"/>
          <p:cNvSpPr>
            <a:spLocks noGrp="1"/>
          </p:cNvSpPr>
          <p:nvPr>
            <p:ph type="subTitle" idx="1"/>
          </p:nvPr>
        </p:nvSpPr>
        <p:spPr/>
        <p:txBody>
          <a:bodyPr/>
          <a:lstStyle/>
          <a:p>
            <a:endParaRPr lang="en-US" dirty="0"/>
          </a:p>
        </p:txBody>
      </p:sp>
      <p:sp>
        <p:nvSpPr>
          <p:cNvPr id="6" name="Text Placeholder 5"/>
          <p:cNvSpPr>
            <a:spLocks noGrp="1"/>
          </p:cNvSpPr>
          <p:nvPr>
            <p:ph type="body" sz="quarter" idx="10"/>
          </p:nvPr>
        </p:nvSpPr>
        <p:spPr/>
        <p:txBody>
          <a:bodyPr>
            <a:noAutofit/>
          </a:bodyPr>
          <a:lstStyle/>
          <a:p>
            <a:r>
              <a:rPr lang="en-US" dirty="0" smtClean="0"/>
              <a:t>Nathen Harvey - @</a:t>
            </a:r>
            <a:r>
              <a:rPr lang="en-US" dirty="0" err="1" smtClean="0"/>
              <a:t>nathenharvey</a:t>
            </a:r>
            <a:endParaRPr lang="en-US" dirty="0" smtClean="0"/>
          </a:p>
          <a:p>
            <a:endParaRPr lang="en-US" dirty="0" smtClean="0"/>
          </a:p>
          <a:p>
            <a:r>
              <a:rPr lang="en-US" dirty="0" smtClean="0">
                <a:hlinkClick r:id="rId3"/>
              </a:rPr>
              <a:t>github.com</a:t>
            </a:r>
            <a:r>
              <a:rPr lang="en-US" dirty="0">
                <a:hlinkClick r:id="rId3"/>
              </a:rPr>
              <a:t>/nathenharvey/</a:t>
            </a:r>
            <a:r>
              <a:rPr lang="en-US" dirty="0" smtClean="0">
                <a:hlinkClick r:id="rId3"/>
              </a:rPr>
              <a:t>surge_introduction_to_chef</a:t>
            </a:r>
            <a:endParaRPr lang="en-US" dirty="0" smtClean="0"/>
          </a:p>
        </p:txBody>
      </p:sp>
    </p:spTree>
    <p:extLst>
      <p:ext uri="{BB962C8B-B14F-4D97-AF65-F5344CB8AC3E}">
        <p14:creationId xmlns:p14="http://schemas.microsoft.com/office/powerpoint/2010/main" val="20331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23420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sz="quarter" idx="10"/>
          </p:nvPr>
        </p:nvSpPr>
        <p:spPr/>
        <p:txBody>
          <a:bodyPr/>
          <a:lstStyle/>
          <a:p>
            <a:r>
              <a:rPr lang="en-US" dirty="0" smtClean="0"/>
              <a:t>chef-apply is not capable of loading templates</a:t>
            </a:r>
          </a:p>
          <a:p>
            <a:r>
              <a:rPr lang="en-US" dirty="0" smtClean="0"/>
              <a:t>Templates do not belong in the recipe file</a:t>
            </a:r>
          </a:p>
          <a:p>
            <a:r>
              <a:rPr lang="en-US" dirty="0" smtClean="0"/>
              <a:t>It’s time to graduate to chef-client and a cookbook</a:t>
            </a:r>
          </a:p>
          <a:p>
            <a:endParaRPr lang="en-US" dirty="0"/>
          </a:p>
        </p:txBody>
      </p:sp>
    </p:spTree>
    <p:extLst>
      <p:ext uri="{BB962C8B-B14F-4D97-AF65-F5344CB8AC3E}">
        <p14:creationId xmlns:p14="http://schemas.microsoft.com/office/powerpoint/2010/main" val="18433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Cookbooks</a:t>
            </a:r>
            <a:endParaRPr lang="en-US" dirty="0"/>
          </a:p>
        </p:txBody>
      </p:sp>
      <p:sp>
        <p:nvSpPr>
          <p:cNvPr id="6" name="Subtitle 5"/>
          <p:cNvSpPr>
            <a:spLocks noGrp="1"/>
          </p:cNvSpPr>
          <p:nvPr>
            <p:ph type="subTitle" idx="1"/>
          </p:nvPr>
        </p:nvSpPr>
        <p:spPr/>
        <p:txBody>
          <a:bodyPr/>
          <a:lstStyle/>
          <a:p>
            <a:r>
              <a:rPr lang="en-US" dirty="0" smtClean="0"/>
              <a:t>Recipes and supporting files</a:t>
            </a:r>
            <a:endParaRPr lang="en-US" dirty="0"/>
          </a:p>
        </p:txBody>
      </p:sp>
    </p:spTree>
    <p:extLst>
      <p:ext uri="{BB962C8B-B14F-4D97-AF65-F5344CB8AC3E}">
        <p14:creationId xmlns:p14="http://schemas.microsoft.com/office/powerpoint/2010/main" val="3929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Cookbooks</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A cookbook is like a “package” for Chef configuration and policy</a:t>
            </a:r>
          </a:p>
          <a:p>
            <a:r>
              <a:rPr lang="en-US" dirty="0" smtClean="0"/>
              <a:t>Every cookbook will have a name &amp; version</a:t>
            </a:r>
          </a:p>
          <a:p>
            <a:r>
              <a:rPr lang="en-US" dirty="0" smtClean="0"/>
              <a:t>A cookbook can contain</a:t>
            </a:r>
          </a:p>
          <a:p>
            <a:pPr lvl="1"/>
            <a:r>
              <a:rPr lang="en-US" dirty="0" smtClean="0"/>
              <a:t>Recipes</a:t>
            </a:r>
          </a:p>
          <a:p>
            <a:pPr lvl="1"/>
            <a:r>
              <a:rPr lang="en-US" dirty="0" smtClean="0"/>
              <a:t>Files &amp; Templates</a:t>
            </a:r>
          </a:p>
          <a:p>
            <a:pPr lvl="1"/>
            <a:r>
              <a:rPr lang="en-US" dirty="0" smtClean="0"/>
              <a:t>Data attributes</a:t>
            </a:r>
          </a:p>
          <a:p>
            <a:pPr lvl="1"/>
            <a:r>
              <a:rPr lang="en-US" dirty="0" smtClean="0"/>
              <a:t>Libraries</a:t>
            </a:r>
          </a:p>
          <a:p>
            <a:pPr lvl="1"/>
            <a:r>
              <a:rPr lang="en-US" dirty="0" smtClean="0"/>
              <a:t>And more…</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52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3" name="Text Placeholder 2"/>
          <p:cNvSpPr>
            <a:spLocks noGrp="1"/>
          </p:cNvSpPr>
          <p:nvPr>
            <p:ph type="body" sz="quarter" idx="10"/>
          </p:nvPr>
        </p:nvSpPr>
        <p:spPr/>
        <p:txBody>
          <a:bodyPr/>
          <a:lstStyle/>
          <a:p>
            <a:r>
              <a:rPr lang="en-US" dirty="0" smtClean="0"/>
              <a:t>Typically map 1:1 to a piece of software or functionality.</a:t>
            </a:r>
          </a:p>
          <a:p>
            <a:r>
              <a:rPr lang="en-US" dirty="0" smtClean="0"/>
              <a:t>For example</a:t>
            </a:r>
          </a:p>
          <a:p>
            <a:pPr lvl="1"/>
            <a:r>
              <a:rPr lang="en-US" dirty="0" err="1" smtClean="0"/>
              <a:t>mysql</a:t>
            </a:r>
            <a:endParaRPr lang="en-US" dirty="0" smtClean="0"/>
          </a:p>
          <a:p>
            <a:pPr lvl="1"/>
            <a:r>
              <a:rPr lang="en-US" dirty="0" smtClean="0"/>
              <a:t>users</a:t>
            </a:r>
          </a:p>
          <a:p>
            <a:pPr lvl="1"/>
            <a:r>
              <a:rPr lang="en-US" dirty="0" err="1" smtClean="0"/>
              <a:t>sercurity</a:t>
            </a:r>
            <a:endParaRPr lang="en-US" dirty="0" smtClean="0"/>
          </a:p>
          <a:p>
            <a:pPr lvl="1"/>
            <a:r>
              <a:rPr lang="en-US" dirty="0" smtClean="0"/>
              <a:t>apache</a:t>
            </a:r>
          </a:p>
          <a:p>
            <a:pPr lvl="1"/>
            <a:r>
              <a:rPr lang="en-US" dirty="0" err="1" smtClean="0"/>
              <a:t>ntp</a:t>
            </a:r>
            <a:endParaRPr lang="en-US" dirty="0" smtClean="0"/>
          </a:p>
        </p:txBody>
      </p:sp>
    </p:spTree>
    <p:extLst>
      <p:ext uri="{BB962C8B-B14F-4D97-AF65-F5344CB8AC3E}">
        <p14:creationId xmlns:p14="http://schemas.microsoft.com/office/powerpoint/2010/main" val="35302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smtClean="0"/>
              <a:t>Package code into distributable units</a:t>
            </a:r>
          </a:p>
          <a:p>
            <a:r>
              <a:rPr lang="en-US" dirty="0" smtClean="0"/>
              <a:t>Version the code and the packages</a:t>
            </a:r>
          </a:p>
          <a:p>
            <a:r>
              <a:rPr lang="en-US" dirty="0" smtClean="0"/>
              <a:t>Separate data and policy</a:t>
            </a:r>
          </a:p>
          <a:p>
            <a:pPr lvl="1"/>
            <a:r>
              <a:rPr lang="en-US" dirty="0" smtClean="0"/>
              <a:t>The web server should have a home page</a:t>
            </a:r>
          </a:p>
          <a:p>
            <a:pPr lvl="1"/>
            <a:r>
              <a:rPr lang="en-US" dirty="0" smtClean="0"/>
              <a:t>The home page should have specific content</a:t>
            </a:r>
            <a:endParaRPr lang="en-US" dirty="0"/>
          </a:p>
        </p:txBody>
      </p:sp>
    </p:spTree>
    <p:extLst>
      <p:ext uri="{BB962C8B-B14F-4D97-AF65-F5344CB8AC3E}">
        <p14:creationId xmlns:p14="http://schemas.microsoft.com/office/powerpoint/2010/main" val="501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40304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Text Placeholder 2"/>
          <p:cNvSpPr>
            <a:spLocks noGrp="1"/>
          </p:cNvSpPr>
          <p:nvPr>
            <p:ph type="body" sz="quarter" idx="10"/>
          </p:nvPr>
        </p:nvSpPr>
        <p:spPr/>
        <p:txBody>
          <a:bodyPr/>
          <a:lstStyle/>
          <a:p>
            <a:r>
              <a:rPr lang="en-US" dirty="0" smtClean="0"/>
              <a:t>chef is an executable command line tool for</a:t>
            </a:r>
          </a:p>
          <a:p>
            <a:pPr lvl="1"/>
            <a:r>
              <a:rPr lang="en-US" dirty="0" smtClean="0"/>
              <a:t>generating cookbooks, recipes, and other things that make up your Chef code</a:t>
            </a:r>
          </a:p>
          <a:p>
            <a:pPr lvl="1"/>
            <a:r>
              <a:rPr lang="en-US" dirty="0" smtClean="0"/>
              <a:t>ensuring </a:t>
            </a:r>
            <a:r>
              <a:rPr lang="en-US" dirty="0" err="1" smtClean="0"/>
              <a:t>RubyGems</a:t>
            </a:r>
            <a:r>
              <a:rPr lang="en-US" dirty="0" smtClean="0"/>
              <a:t> are downloaded properly for your development environment</a:t>
            </a:r>
          </a:p>
          <a:p>
            <a:pPr lvl="1"/>
            <a:r>
              <a:rPr lang="en-US" dirty="0" smtClean="0"/>
              <a:t>verifying that all the components are installed and configured correctly</a:t>
            </a:r>
          </a:p>
          <a:p>
            <a:r>
              <a:rPr lang="en-US" dirty="0" smtClean="0"/>
              <a:t>Included with </a:t>
            </a:r>
            <a:r>
              <a:rPr lang="en-US" dirty="0" err="1" smtClean="0"/>
              <a:t>ChefDK</a:t>
            </a:r>
            <a:endParaRPr lang="en-US" dirty="0"/>
          </a:p>
        </p:txBody>
      </p:sp>
    </p:spTree>
    <p:extLst>
      <p:ext uri="{BB962C8B-B14F-4D97-AF65-F5344CB8AC3E}">
        <p14:creationId xmlns:p14="http://schemas.microsoft.com/office/powerpoint/2010/main" val="31279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3507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24888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p:txBody>
      </p:sp>
      <p:sp>
        <p:nvSpPr>
          <p:cNvPr id="3" name="Title 2"/>
          <p:cNvSpPr>
            <a:spLocks noGrp="1"/>
          </p:cNvSpPr>
          <p:nvPr>
            <p:ph type="title"/>
          </p:nvPr>
        </p:nvSpPr>
        <p:spPr/>
        <p:txBody>
          <a:bodyPr/>
          <a:lstStyle/>
          <a:p>
            <a:r>
              <a:rPr lang="en-US" dirty="0" smtClean="0"/>
              <a:t>What can </a:t>
            </a:r>
            <a:r>
              <a:rPr lang="en-US" dirty="0" smtClean="0">
                <a:latin typeface="Courier New"/>
                <a:cs typeface="Courier New"/>
              </a:rPr>
              <a:t>chef</a:t>
            </a:r>
            <a:r>
              <a:rPr lang="en-US" dirty="0" smtClean="0"/>
              <a:t> generate?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--help</a:t>
            </a:r>
            <a:endParaRPr lang="en-US" dirty="0"/>
          </a:p>
        </p:txBody>
      </p:sp>
    </p:spTree>
    <p:extLst>
      <p:ext uri="{BB962C8B-B14F-4D97-AF65-F5344CB8AC3E}">
        <p14:creationId xmlns:p14="http://schemas.microsoft.com/office/powerpoint/2010/main" val="42728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4895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repo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-p, --policy-only                Create a repository for policy only, not cookbooks</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How do we generate a 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repo --help</a:t>
            </a:r>
            <a:endParaRPr lang="en-US" dirty="0"/>
          </a:p>
        </p:txBody>
      </p:sp>
    </p:spTree>
    <p:extLst>
      <p:ext uri="{BB962C8B-B14F-4D97-AF65-F5344CB8AC3E}">
        <p14:creationId xmlns:p14="http://schemas.microsoft.com/office/powerpoint/2010/main" val="40207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17349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home!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p>
        </p:txBody>
      </p:sp>
    </p:spTree>
    <p:extLst>
      <p:ext uri="{BB962C8B-B14F-4D97-AF65-F5344CB8AC3E}">
        <p14:creationId xmlns:p14="http://schemas.microsoft.com/office/powerpoint/2010/main" val="42519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restore </a:t>
            </a:r>
            <a:r>
              <a:rPr lang="en-US" dirty="0" err="1"/>
              <a:t>selinux</a:t>
            </a:r>
            <a:r>
              <a:rPr lang="en-US" dirty="0"/>
              <a:t> security context</a:t>
            </a:r>
          </a:p>
          <a:p>
            <a:r>
              <a:rPr lang="en-US" dirty="0"/>
              <a:t>  * template[/home/chef/chef-repo/LICENSE] action create</a:t>
            </a:r>
          </a:p>
          <a:p>
            <a:r>
              <a:rPr lang="en-US" dirty="0"/>
              <a:t>    - create new file /home/chef/chef-repo/LICENSE</a:t>
            </a:r>
          </a:p>
          <a:p>
            <a:r>
              <a:rPr lang="en-US" dirty="0"/>
              <a:t>    - update content in file /home/chef/chef-repo/LICENSE from none to dbc1af</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767ead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Rakefile</a:t>
            </a:r>
            <a:r>
              <a:rPr lang="en-US" dirty="0"/>
              <a:t>] action create</a:t>
            </a:r>
          </a:p>
        </p:txBody>
      </p:sp>
      <p:sp>
        <p:nvSpPr>
          <p:cNvPr id="3" name="Title 2"/>
          <p:cNvSpPr>
            <a:spLocks noGrp="1"/>
          </p:cNvSpPr>
          <p:nvPr>
            <p:ph type="title"/>
          </p:nvPr>
        </p:nvSpPr>
        <p:spPr/>
        <p:txBody>
          <a:bodyPr/>
          <a:lstStyle/>
          <a:p>
            <a:r>
              <a:rPr lang="en-US" dirty="0" smtClean="0"/>
              <a:t>Create a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repo chef-repo -</a:t>
            </a:r>
            <a:r>
              <a:rPr lang="en-US" dirty="0" smtClean="0"/>
              <a:t>p</a:t>
            </a:r>
            <a:endParaRPr lang="en-US" dirty="0"/>
          </a:p>
        </p:txBody>
      </p:sp>
    </p:spTree>
    <p:extLst>
      <p:ext uri="{BB962C8B-B14F-4D97-AF65-F5344CB8AC3E}">
        <p14:creationId xmlns:p14="http://schemas.microsoft.com/office/powerpoint/2010/main" val="33157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chef-repo</a:t>
            </a:r>
          </a:p>
        </p:txBody>
      </p:sp>
    </p:spTree>
    <p:extLst>
      <p:ext uri="{BB962C8B-B14F-4D97-AF65-F5344CB8AC3E}">
        <p14:creationId xmlns:p14="http://schemas.microsoft.com/office/powerpoint/2010/main" val="3092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Initialized empty </a:t>
            </a:r>
            <a:r>
              <a:rPr lang="en-US" dirty="0" err="1"/>
              <a:t>Git</a:t>
            </a:r>
            <a:r>
              <a:rPr lang="en-US" dirty="0"/>
              <a:t> repository in /home/chef/chef-repo/.</a:t>
            </a:r>
            <a:r>
              <a:rPr lang="en-US" dirty="0" err="1"/>
              <a:t>git</a:t>
            </a:r>
            <a:r>
              <a:rPr lang="en-US" dirty="0"/>
              <a:t>/</a:t>
            </a:r>
          </a:p>
        </p:txBody>
      </p:sp>
      <p:sp>
        <p:nvSpPr>
          <p:cNvPr id="3" name="Title 2"/>
          <p:cNvSpPr>
            <a:spLocks noGrp="1"/>
          </p:cNvSpPr>
          <p:nvPr>
            <p:ph type="title"/>
          </p:nvPr>
        </p:nvSpPr>
        <p:spPr/>
        <p:txBody>
          <a:bodyPr/>
          <a:lstStyle/>
          <a:p>
            <a:r>
              <a:rPr lang="en-US" dirty="0" smtClean="0"/>
              <a:t>Initialize repository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41444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1005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[master (root-commit) 6774a70] Initial chef repo</a:t>
            </a:r>
          </a:p>
          <a:p>
            <a:r>
              <a:rPr lang="en-US" dirty="0"/>
              <a:t> 11 files changed, 388 insertions(+), 0 deletions(-)</a:t>
            </a:r>
          </a:p>
          <a:p>
            <a:r>
              <a:rPr lang="en-US" dirty="0"/>
              <a:t> create mode 100644 .</a:t>
            </a:r>
            <a:r>
              <a:rPr lang="en-US" dirty="0" err="1"/>
              <a:t>gitignore</a:t>
            </a:r>
            <a:endParaRPr lang="en-US" dirty="0"/>
          </a:p>
          <a:p>
            <a:r>
              <a:rPr lang="en-US" dirty="0"/>
              <a:t> create mode 100644 LICENSE</a:t>
            </a:r>
          </a:p>
          <a:p>
            <a:r>
              <a:rPr lang="en-US" dirty="0"/>
              <a:t> create mode 100644 </a:t>
            </a:r>
            <a:r>
              <a:rPr lang="en-US" dirty="0" err="1"/>
              <a:t>README.md</a:t>
            </a:r>
            <a:endParaRPr lang="en-US" dirty="0"/>
          </a:p>
          <a:p>
            <a:r>
              <a:rPr lang="en-US" dirty="0"/>
              <a:t> create mode 100644 </a:t>
            </a:r>
            <a:r>
              <a:rPr lang="en-US" dirty="0" err="1"/>
              <a:t>Rakefile</a:t>
            </a:r>
            <a:endParaRPr lang="en-US" dirty="0"/>
          </a:p>
          <a:p>
            <a:r>
              <a:rPr lang="en-US" dirty="0"/>
              <a:t> create mode 100644 certificates/</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config</a:t>
            </a:r>
            <a:r>
              <a:rPr lang="en-US" dirty="0"/>
              <a:t>/</a:t>
            </a:r>
            <a:r>
              <a:rPr lang="en-US" dirty="0" err="1"/>
              <a:t>rake.rb</a:t>
            </a:r>
            <a:endParaRPr lang="en-US" dirty="0"/>
          </a:p>
          <a:p>
            <a:r>
              <a:rPr lang="en-US" dirty="0"/>
              <a:t> create mode 100644 cookbooks/</a:t>
            </a:r>
            <a:r>
              <a:rPr lang="en-US" dirty="0" err="1"/>
              <a:t>README.md</a:t>
            </a:r>
            <a:endParaRPr lang="en-US" dirty="0"/>
          </a:p>
          <a:p>
            <a:r>
              <a:rPr lang="en-US" dirty="0"/>
              <a:t> create mode 100644 </a:t>
            </a:r>
            <a:r>
              <a:rPr lang="en-US" dirty="0" err="1"/>
              <a:t>data_bags</a:t>
            </a:r>
            <a:r>
              <a:rPr lang="en-US" dirty="0"/>
              <a:t>/</a:t>
            </a:r>
            <a:r>
              <a:rPr lang="en-US" dirty="0" err="1"/>
              <a:t>README.md</a:t>
            </a:r>
            <a:endParaRPr lang="en-US" dirty="0"/>
          </a:p>
          <a:p>
            <a:r>
              <a:rPr lang="en-US" dirty="0"/>
              <a:t> create mode 100644 environments/</a:t>
            </a:r>
            <a:r>
              <a:rPr lang="en-US" dirty="0" err="1"/>
              <a:t>README.md</a:t>
            </a:r>
            <a:endParaRPr lang="en-US" dirty="0"/>
          </a:p>
          <a:p>
            <a:r>
              <a:rPr lang="en-US" dirty="0"/>
              <a:t> create mode 100644 roles/</a:t>
            </a:r>
            <a:r>
              <a:rPr lang="en-US" dirty="0" err="1"/>
              <a:t>README.md</a:t>
            </a:r>
            <a:endParaRPr lang="en-US" dirty="0"/>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git</a:t>
            </a:r>
            <a:r>
              <a:rPr lang="en-US" dirty="0"/>
              <a:t> commit -m "Initial chef-repo"</a:t>
            </a:r>
          </a:p>
        </p:txBody>
      </p:sp>
    </p:spTree>
    <p:extLst>
      <p:ext uri="{BB962C8B-B14F-4D97-AF65-F5344CB8AC3E}">
        <p14:creationId xmlns:p14="http://schemas.microsoft.com/office/powerpoint/2010/main" val="9480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marL="742950" indent="-742950">
              <a:buFont typeface="+mj-lt"/>
              <a:buAutoNum type="arabicPeriod" startAt="2"/>
            </a:pPr>
            <a:r>
              <a:rPr lang="en-US" dirty="0" smtClean="0"/>
              <a:t>Create an apache cookbook</a:t>
            </a:r>
            <a:endParaRPr lang="en-US" dirty="0"/>
          </a:p>
        </p:txBody>
      </p:sp>
    </p:spTree>
    <p:extLst>
      <p:ext uri="{BB962C8B-B14F-4D97-AF65-F5344CB8AC3E}">
        <p14:creationId xmlns:p14="http://schemas.microsoft.com/office/powerpoint/2010/main" val="20343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a:t>
            </a:r>
            <a:r>
              <a:rPr lang="en-US" dirty="0" smtClean="0"/>
              <a:t>generate cookbook </a:t>
            </a:r>
            <a:r>
              <a:rPr lang="en-US" dirty="0"/>
              <a:t>--help</a:t>
            </a:r>
          </a:p>
        </p:txBody>
      </p:sp>
    </p:spTree>
    <p:extLst>
      <p:ext uri="{BB962C8B-B14F-4D97-AF65-F5344CB8AC3E}">
        <p14:creationId xmlns:p14="http://schemas.microsoft.com/office/powerpoint/2010/main" val="135935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4002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cookbooks</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sz="1400" dirty="0"/>
              <a:t>Compiling Cookbooks...</a:t>
            </a:r>
          </a:p>
          <a:p>
            <a:r>
              <a:rPr lang="en-US" sz="1400" dirty="0"/>
              <a:t>Recipe: </a:t>
            </a:r>
            <a:r>
              <a:rPr lang="en-US" sz="1400" dirty="0" err="1"/>
              <a:t>code_generator</a:t>
            </a:r>
            <a:r>
              <a:rPr lang="en-US" sz="1400" dirty="0"/>
              <a:t>::cookbook</a:t>
            </a:r>
          </a:p>
          <a:p>
            <a:r>
              <a:rPr lang="en-US" sz="1400" dirty="0"/>
              <a:t>  * directory[/home/chef/chef-repo/cookbooks/apache] action create</a:t>
            </a:r>
          </a:p>
          <a:p>
            <a:r>
              <a:rPr lang="en-US" sz="1400" dirty="0"/>
              <a:t>    - create new directory /home/chef/chef-repo/cookbooks/apache</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metadata.rb</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metadata.rb</a:t>
            </a:r>
            <a:endParaRPr lang="en-US" sz="1400" dirty="0"/>
          </a:p>
          <a:p>
            <a:r>
              <a:rPr lang="en-US" sz="1400" dirty="0"/>
              <a:t>    - update content in file /home/chef/chef-repo/cookbooks/apache/</a:t>
            </a:r>
            <a:r>
              <a:rPr lang="en-US" sz="1400" dirty="0" err="1"/>
              <a:t>metadata.rb</a:t>
            </a:r>
            <a:r>
              <a:rPr lang="en-US" sz="1400" dirty="0"/>
              <a:t> from none to 94785f</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README.md</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README.md</a:t>
            </a:r>
            <a:endParaRPr lang="en-US" sz="1400" dirty="0"/>
          </a:p>
          <a:p>
            <a:r>
              <a:rPr lang="en-US" sz="1400" dirty="0"/>
              <a:t>    - update content in file /home/chef/chef-repo/cookbooks/apache/</a:t>
            </a:r>
            <a:r>
              <a:rPr lang="en-US" sz="1400" dirty="0" err="1"/>
              <a:t>README.md</a:t>
            </a:r>
            <a:r>
              <a:rPr lang="en-US" sz="1400" dirty="0"/>
              <a:t> from none to 5c3d3a</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chefignore</a:t>
            </a:r>
            <a:r>
              <a:rPr lang="en-US" sz="1400" dirty="0"/>
              <a:t>] action create</a:t>
            </a:r>
          </a:p>
          <a:p>
            <a:r>
              <a:rPr lang="en-US" sz="1400" dirty="0"/>
              <a:t>    - create new file /home/chef/chef-repo/cookbooks/apache/</a:t>
            </a:r>
            <a:r>
              <a:rPr lang="en-US" sz="1400" dirty="0" err="1"/>
              <a:t>chefignore</a:t>
            </a:r>
            <a:endParaRPr lang="en-US" sz="1400" dirty="0"/>
          </a:p>
          <a:p>
            <a:r>
              <a:rPr lang="en-US" sz="1400" dirty="0"/>
              <a:t>    - update content in file /home/chef/chef-repo/cookbooks/apache/</a:t>
            </a:r>
            <a:r>
              <a:rPr lang="en-US" sz="1400" dirty="0" err="1"/>
              <a:t>chefignore</a:t>
            </a:r>
            <a:r>
              <a:rPr lang="en-US" sz="1400" dirty="0"/>
              <a:t> from none to 9727b1</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Berksfile</a:t>
            </a:r>
            <a:r>
              <a:rPr lang="en-US" sz="1400" dirty="0"/>
              <a:t>] action </a:t>
            </a:r>
            <a:r>
              <a:rPr lang="en-US" sz="1400" dirty="0" err="1"/>
              <a:t>create_if_missing</a:t>
            </a:r>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apache</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4995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Initialized empty </a:t>
            </a:r>
            <a:r>
              <a:rPr lang="en-US" dirty="0" err="1" smtClean="0"/>
              <a:t>Git</a:t>
            </a:r>
            <a:r>
              <a:rPr lang="en-US" dirty="0" smtClean="0"/>
              <a:t> repository in /home/chef/chef-repo/cookbooks/apache/.</a:t>
            </a:r>
            <a:r>
              <a:rPr lang="en-US" dirty="0" err="1" smtClean="0"/>
              <a:t>git</a:t>
            </a:r>
            <a:r>
              <a:rPr lang="en-US" dirty="0" smtClean="0"/>
              <a:t>/</a:t>
            </a:r>
            <a:endParaRPr lang="en-US" dirty="0"/>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37609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071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[master (root-commit) af2b629] initial apache recipe, does nothing</a:t>
            </a:r>
          </a:p>
          <a:p>
            <a:r>
              <a:rPr lang="en-US" dirty="0"/>
              <a:t> 6 files changed, 144 insertions(+), 0 deletions(-)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endParaRPr lang="en-US" dirty="0"/>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err="1"/>
              <a:t>git</a:t>
            </a:r>
            <a:r>
              <a:rPr lang="en-US" dirty="0"/>
              <a:t> commit -m "initial apache recipe, does nothing"</a:t>
            </a:r>
          </a:p>
        </p:txBody>
      </p:sp>
    </p:spTree>
    <p:extLst>
      <p:ext uri="{BB962C8B-B14F-4D97-AF65-F5344CB8AC3E}">
        <p14:creationId xmlns:p14="http://schemas.microsoft.com/office/powerpoint/2010/main" val="3008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i="1" dirty="0">
                <a:solidFill>
                  <a:srgbClr val="8F5902"/>
                </a:solidFill>
              </a:rPr>
              <a:t>#</a:t>
            </a:r>
          </a:p>
          <a:p>
            <a:r>
              <a:rPr lang="en-US" i="1" dirty="0">
                <a:solidFill>
                  <a:srgbClr val="8F5902"/>
                </a:solidFill>
              </a:rPr>
              <a:t># Cookbook Name:: apache</a:t>
            </a:r>
          </a:p>
          <a:p>
            <a:r>
              <a:rPr lang="en-US" i="1" dirty="0">
                <a:solidFill>
                  <a:srgbClr val="8F5902"/>
                </a:solidFill>
              </a:rPr>
              <a:t># Recipe:: default</a:t>
            </a:r>
          </a:p>
          <a:p>
            <a:r>
              <a:rPr lang="en-US" i="1" dirty="0">
                <a:solidFill>
                  <a:srgbClr val="8F5902"/>
                </a:solidFill>
              </a:rPr>
              <a:t>#</a:t>
            </a:r>
          </a:p>
          <a:p>
            <a:r>
              <a:rPr lang="en-US" i="1" dirty="0">
                <a:solidFill>
                  <a:srgbClr val="8F5902"/>
                </a:solidFill>
              </a:rPr>
              <a:t># Copyright (c) 2014 The Authors, All Rights Reserved.</a:t>
            </a:r>
          </a:p>
          <a:p>
            <a:r>
              <a:rPr lang="en-US" dirty="0" smtClean="0">
                <a:solidFill>
                  <a:srgbClr val="000000"/>
                </a:solidFill>
              </a:rPr>
              <a:t>package </a:t>
            </a:r>
            <a:r>
              <a:rPr lang="en-US" dirty="0">
                <a:solidFill>
                  <a:srgbClr val="4E9A06"/>
                </a:solidFill>
              </a:rPr>
              <a:t>'apache2'</a:t>
            </a:r>
            <a:endParaRPr lang="en-US" dirty="0" smtClean="0">
              <a:solidFill>
                <a:srgbClr val="4E9A06"/>
              </a:solidFill>
            </a:endParaRPr>
          </a:p>
          <a:p>
            <a:endParaRPr lang="en-US" dirty="0" smtClean="0"/>
          </a:p>
          <a:p>
            <a:r>
              <a:rPr lang="en-US" dirty="0" smtClean="0">
                <a:solidFill>
                  <a:srgbClr val="000000"/>
                </a:solidFill>
              </a:rPr>
              <a:t>service </a:t>
            </a:r>
            <a:r>
              <a:rPr lang="en-US" dirty="0">
                <a:solidFill>
                  <a:srgbClr val="4E9A06"/>
                </a:solidFill>
              </a:rPr>
              <a:t>'</a:t>
            </a:r>
            <a:r>
              <a:rPr lang="en-US" dirty="0" err="1" smtClean="0">
                <a:solidFill>
                  <a:srgbClr val="4E9A06"/>
                </a:solidFill>
              </a:rPr>
              <a:t>httpd</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action </a:t>
            </a:r>
            <a:r>
              <a:rPr lang="en-US" dirty="0" smtClean="0">
                <a:solidFill>
                  <a:srgbClr val="4E9A06"/>
                </a:solidFill>
              </a:rPr>
              <a:t>:start</a:t>
            </a:r>
          </a:p>
          <a:p>
            <a:r>
              <a:rPr lang="en-US" b="1" dirty="0" smtClean="0">
                <a:solidFill>
                  <a:srgbClr val="204A87"/>
                </a:solidFill>
              </a:rPr>
              <a:t>end</a:t>
            </a:r>
          </a:p>
          <a:p>
            <a:endParaRPr lang="en-US" dirty="0" smtClean="0"/>
          </a:p>
          <a:p>
            <a:r>
              <a:rPr lang="en-US" dirty="0" smtClean="0">
                <a:solidFill>
                  <a:srgbClr val="000000"/>
                </a:solidFill>
              </a:rPr>
              <a:t>file </a:t>
            </a:r>
            <a:r>
              <a:rPr lang="en-US" dirty="0">
                <a:solidFill>
                  <a:srgbClr val="4E9A06"/>
                </a:solidFill>
              </a:rPr>
              <a:t>'/</a:t>
            </a:r>
            <a:r>
              <a:rPr lang="en-US" dirty="0" err="1" smtClean="0">
                <a:solidFill>
                  <a:srgbClr val="4E9A06"/>
                </a:solidFill>
              </a:rPr>
              <a:t>var</a:t>
            </a:r>
            <a:r>
              <a:rPr lang="en-US" dirty="0" smtClean="0">
                <a:solidFill>
                  <a:srgbClr val="4E9A06"/>
                </a:solidFill>
              </a:rPr>
              <a:t>/www/html</a:t>
            </a:r>
            <a:r>
              <a:rPr lang="en-US" dirty="0">
                <a:solidFill>
                  <a:srgbClr val="4E9A06"/>
                </a:solidFill>
              </a:rPr>
              <a:t>/</a:t>
            </a:r>
            <a:r>
              <a:rPr lang="en-US" dirty="0" err="1">
                <a:solidFill>
                  <a:srgbClr val="4E9A06"/>
                </a:solidFill>
              </a:rPr>
              <a:t>index.html</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content </a:t>
            </a:r>
            <a:r>
              <a:rPr lang="en-US" dirty="0" smtClean="0">
                <a:solidFill>
                  <a:srgbClr val="4E9A06"/>
                </a:solidFill>
              </a:rPr>
              <a:t>"&lt;h1&gt;hello world&lt;/h1&gt;\n"</a:t>
            </a:r>
          </a:p>
          <a:p>
            <a:r>
              <a:rPr lang="en-US" b="1" dirty="0" smtClean="0">
                <a:solidFill>
                  <a:srgbClr val="204A87"/>
                </a:solidFill>
              </a:rPr>
              <a:t>end</a:t>
            </a:r>
            <a:endParaRPr lang="en-US" b="1" dirty="0">
              <a:solidFill>
                <a:srgbClr val="204A87"/>
              </a:solidFill>
            </a:endParaRP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220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Wait a tick!</a:t>
            </a:r>
            <a:endParaRPr lang="en-US" dirty="0"/>
          </a:p>
        </p:txBody>
      </p:sp>
      <p:sp>
        <p:nvSpPr>
          <p:cNvPr id="6" name="Text Placeholder 5"/>
          <p:cNvSpPr>
            <a:spLocks noGrp="1"/>
          </p:cNvSpPr>
          <p:nvPr>
            <p:ph type="body" sz="quarter" idx="10"/>
          </p:nvPr>
        </p:nvSpPr>
        <p:spPr/>
        <p:txBody>
          <a:bodyPr/>
          <a:lstStyle/>
          <a:p>
            <a:r>
              <a:rPr lang="en-US" dirty="0" smtClean="0"/>
              <a:t>We wanted to move the contents of the home page to another file</a:t>
            </a:r>
          </a:p>
          <a:p>
            <a:r>
              <a:rPr lang="en-US" dirty="0" smtClean="0"/>
              <a:t>Let’s change the </a:t>
            </a:r>
            <a:r>
              <a:rPr lang="en-US" dirty="0" smtClean="0">
                <a:latin typeface="Courier New"/>
                <a:cs typeface="Courier New"/>
              </a:rPr>
              <a:t>file</a:t>
            </a:r>
            <a:r>
              <a:rPr lang="en-US" dirty="0" smtClean="0"/>
              <a:t> resource to a </a:t>
            </a:r>
            <a:r>
              <a:rPr lang="en-US" dirty="0" smtClean="0">
                <a:latin typeface="Courier New"/>
                <a:cs typeface="Courier New"/>
              </a:rPr>
              <a:t>template</a:t>
            </a:r>
            <a:r>
              <a:rPr lang="en-US" dirty="0" smtClean="0"/>
              <a:t> resource</a:t>
            </a:r>
            <a:endParaRPr lang="en-US" dirty="0"/>
          </a:p>
        </p:txBody>
      </p:sp>
    </p:spTree>
    <p:extLst>
      <p:ext uri="{BB962C8B-B14F-4D97-AF65-F5344CB8AC3E}">
        <p14:creationId xmlns:p14="http://schemas.microsoft.com/office/powerpoint/2010/main" val="354408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a:t>
            </a:r>
            <a:r>
              <a:rPr lang="en-US" dirty="0" smtClean="0">
                <a:latin typeface="Courier New"/>
                <a:cs typeface="Courier New"/>
              </a:rPr>
              <a:t>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b="1" dirty="0" smtClean="0">
                <a:solidFill>
                  <a:srgbClr val="CE5C00"/>
                </a:solidFill>
              </a:rPr>
              <a:t>.</a:t>
            </a:r>
            <a:r>
              <a:rPr lang="en-US" b="1" dirty="0" smtClean="0">
                <a:solidFill>
                  <a:srgbClr val="000000"/>
                </a:solidFill>
              </a:rPr>
              <a:t>.</a:t>
            </a:r>
            <a:r>
              <a:rPr lang="en-US" b="1" dirty="0" smtClean="0">
                <a:solidFill>
                  <a:srgbClr val="CE5C00"/>
                </a:solidFill>
              </a:rPr>
              <a:t>.</a:t>
            </a:r>
            <a:endParaRPr lang="en-US" dirty="0"/>
          </a:p>
          <a:p>
            <a:r>
              <a:rPr lang="en-US" dirty="0">
                <a:solidFill>
                  <a:srgbClr val="000000"/>
                </a:solidFill>
              </a:rPr>
              <a:t>template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source </a:t>
            </a:r>
            <a:r>
              <a:rPr lang="en-US" dirty="0">
                <a:solidFill>
                  <a:srgbClr val="4E9A06"/>
                </a:solidFill>
              </a:rPr>
              <a:t>"</a:t>
            </a:r>
            <a:r>
              <a:rPr lang="en-US" dirty="0" err="1">
                <a:solidFill>
                  <a:srgbClr val="4E9A06"/>
                </a:solidFill>
              </a:rPr>
              <a:t>index.html.erb</a:t>
            </a:r>
            <a:r>
              <a:rPr lang="en-US" dirty="0">
                <a:solidFill>
                  <a:srgbClr val="4E9A06"/>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569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40592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7211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template file</a:t>
            </a:r>
            <a:endParaRPr lang="en-US" dirty="0"/>
          </a:p>
        </p:txBody>
      </p:sp>
      <p:sp>
        <p:nvSpPr>
          <p:cNvPr id="3" name="Text Placeholder 2"/>
          <p:cNvSpPr>
            <a:spLocks noGrp="1"/>
          </p:cNvSpPr>
          <p:nvPr>
            <p:ph type="body" sz="quarter" idx="10"/>
          </p:nvPr>
        </p:nvSpPr>
        <p:spPr/>
        <p:txBody>
          <a:bodyPr/>
          <a:lstStyle/>
          <a:p>
            <a:r>
              <a:rPr lang="en-US" dirty="0" smtClean="0"/>
              <a:t>Template files are ERB files</a:t>
            </a:r>
          </a:p>
          <a:p>
            <a:r>
              <a:rPr lang="en-US" dirty="0" smtClean="0"/>
              <a:t>The </a:t>
            </a:r>
            <a:r>
              <a:rPr lang="en-US" dirty="0" smtClean="0">
                <a:latin typeface="Courier New"/>
                <a:cs typeface="Courier New"/>
              </a:rPr>
              <a:t>chef</a:t>
            </a:r>
            <a:r>
              <a:rPr lang="en-US" dirty="0" smtClean="0"/>
              <a:t> command includes a template generator</a:t>
            </a:r>
            <a:endParaRPr lang="en-US" dirty="0"/>
          </a:p>
        </p:txBody>
      </p:sp>
    </p:spTree>
    <p:extLst>
      <p:ext uri="{BB962C8B-B14F-4D97-AF65-F5344CB8AC3E}">
        <p14:creationId xmlns:p14="http://schemas.microsoft.com/office/powerpoint/2010/main" val="7675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400" dirty="0"/>
              <a:t>Usage: chef generate template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-s, --source SOURCE_FILE         Copy content from SOURCE_FILE</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Let’s create a template!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template --help</a:t>
            </a:r>
          </a:p>
        </p:txBody>
      </p:sp>
    </p:spTree>
    <p:extLst>
      <p:ext uri="{BB962C8B-B14F-4D97-AF65-F5344CB8AC3E}">
        <p14:creationId xmlns:p14="http://schemas.microsoft.com/office/powerpoint/2010/main" val="3454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2782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restore </a:t>
            </a:r>
            <a:r>
              <a:rPr lang="en-US" dirty="0" err="1"/>
              <a:t>selinux</a:t>
            </a:r>
            <a:r>
              <a:rPr lang="en-US" dirty="0"/>
              <a:t> security context</a:t>
            </a:r>
          </a:p>
          <a:p>
            <a:r>
              <a:rPr lang="en-US" dirty="0"/>
              <a:t>  * file[cookbooks/apache/templates/default/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cdf94d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p:txBody>
      </p:sp>
      <p:sp>
        <p:nvSpPr>
          <p:cNvPr id="3" name="Title 2"/>
          <p:cNvSpPr>
            <a:spLocks noGrp="1"/>
          </p:cNvSpPr>
          <p:nvPr>
            <p:ph type="title"/>
          </p:nvPr>
        </p:nvSpPr>
        <p:spPr/>
        <p:txBody>
          <a:bodyPr/>
          <a:lstStyle/>
          <a:p>
            <a:r>
              <a:rPr lang="en-US" dirty="0"/>
              <a:t>Let’s create a template!</a:t>
            </a:r>
          </a:p>
        </p:txBody>
      </p:sp>
      <p:sp>
        <p:nvSpPr>
          <p:cNvPr id="4" name="Content Placeholder 3"/>
          <p:cNvSpPr>
            <a:spLocks noGrp="1"/>
          </p:cNvSpPr>
          <p:nvPr>
            <p:ph sz="quarter" idx="12"/>
          </p:nvPr>
        </p:nvSpPr>
        <p:spPr/>
        <p:txBody>
          <a:bodyPr anchor="ctr" anchorCtr="0">
            <a:noAutofit/>
          </a:bodyPr>
          <a:lstStyle/>
          <a:p>
            <a:r>
              <a:rPr lang="en-US" sz="1700" dirty="0"/>
              <a:t>chef generate template cookbooks/apache/ </a:t>
            </a:r>
            <a:r>
              <a:rPr lang="en-US" sz="1700" dirty="0" err="1"/>
              <a:t>index.html</a:t>
            </a:r>
            <a:r>
              <a:rPr lang="en-US" sz="1700" dirty="0"/>
              <a:t> -s /</a:t>
            </a:r>
            <a:r>
              <a:rPr lang="en-US" sz="1700" dirty="0" err="1"/>
              <a:t>var</a:t>
            </a:r>
            <a:r>
              <a:rPr lang="en-US" sz="1700" dirty="0"/>
              <a:t>/www/html/</a:t>
            </a:r>
            <a:r>
              <a:rPr lang="en-US" sz="1700" dirty="0" err="1"/>
              <a:t>index.html</a:t>
            </a:r>
            <a:endParaRPr lang="en-US" sz="1700" dirty="0"/>
          </a:p>
        </p:txBody>
      </p:sp>
    </p:spTree>
    <p:extLst>
      <p:ext uri="{BB962C8B-B14F-4D97-AF65-F5344CB8AC3E}">
        <p14:creationId xmlns:p14="http://schemas.microsoft.com/office/powerpoint/2010/main" val="2101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Check the template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smtClean="0"/>
              <a:t>cat cookbooks/apache/templates/default/</a:t>
            </a:r>
            <a:r>
              <a:rPr lang="en-US" dirty="0" err="1" smtClean="0"/>
              <a:t>index.html.erb</a:t>
            </a:r>
            <a:endParaRPr lang="en-US" dirty="0"/>
          </a:p>
        </p:txBody>
      </p:sp>
    </p:spTree>
    <p:extLst>
      <p:ext uri="{BB962C8B-B14F-4D97-AF65-F5344CB8AC3E}">
        <p14:creationId xmlns:p14="http://schemas.microsoft.com/office/powerpoint/2010/main" val="14733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 chef-repo</a:t>
            </a:r>
          </a:p>
          <a:p>
            <a:pPr>
              <a:buFont typeface="Wingdings" charset="2"/>
              <a:buChar char="ü"/>
            </a:pPr>
            <a:r>
              <a:rPr lang="en-US" dirty="0" smtClean="0"/>
              <a:t>   Create an apache cookbook</a:t>
            </a:r>
            <a:endParaRPr lang="en-US" dirty="0"/>
          </a:p>
        </p:txBody>
      </p:sp>
    </p:spTree>
    <p:extLst>
      <p:ext uri="{BB962C8B-B14F-4D97-AF65-F5344CB8AC3E}">
        <p14:creationId xmlns:p14="http://schemas.microsoft.com/office/powerpoint/2010/main" val="8695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[2015-09-23T10:24:16+00:00]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1.403112927 seconds</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26145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35539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Ensuring desired state</a:t>
            </a:r>
            <a:endParaRPr lang="en-US" dirty="0"/>
          </a:p>
        </p:txBody>
      </p:sp>
      <p:sp>
        <p:nvSpPr>
          <p:cNvPr id="3" name="Subtitle 2"/>
          <p:cNvSpPr>
            <a:spLocks noGrp="1"/>
          </p:cNvSpPr>
          <p:nvPr>
            <p:ph type="subTitle" idx="1"/>
          </p:nvPr>
        </p:nvSpPr>
        <p:spPr/>
        <p:txBody>
          <a:bodyPr/>
          <a:lstStyle/>
          <a:p>
            <a:r>
              <a:rPr lang="en-US" dirty="0" smtClean="0"/>
              <a:t>chef-client and run lists</a:t>
            </a:r>
            <a:endParaRPr lang="en-US" dirty="0"/>
          </a:p>
        </p:txBody>
      </p:sp>
    </p:spTree>
    <p:extLst>
      <p:ext uri="{BB962C8B-B14F-4D97-AF65-F5344CB8AC3E}">
        <p14:creationId xmlns:p14="http://schemas.microsoft.com/office/powerpoint/2010/main" val="1630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chef-client</a:t>
            </a:r>
            <a:endParaRPr lang="en-US" dirty="0"/>
          </a:p>
        </p:txBody>
      </p:sp>
      <p:sp>
        <p:nvSpPr>
          <p:cNvPr id="5" name="Text Placeholder 4"/>
          <p:cNvSpPr>
            <a:spLocks noGrp="1"/>
          </p:cNvSpPr>
          <p:nvPr>
            <p:ph type="body" sz="quarter" idx="10"/>
          </p:nvPr>
        </p:nvSpPr>
        <p:spPr/>
        <p:txBody>
          <a:bodyPr/>
          <a:lstStyle/>
          <a:p>
            <a:r>
              <a:rPr lang="en-US" dirty="0" smtClean="0"/>
              <a:t>chef-client </a:t>
            </a:r>
            <a:r>
              <a:rPr lang="en-US" dirty="0"/>
              <a:t>is an </a:t>
            </a:r>
            <a:r>
              <a:rPr lang="en-US" dirty="0" smtClean="0"/>
              <a:t>executable</a:t>
            </a:r>
            <a:endParaRPr lang="en-US" dirty="0"/>
          </a:p>
          <a:p>
            <a:pPr lvl="1"/>
            <a:r>
              <a:rPr lang="en-US" dirty="0" smtClean="0"/>
              <a:t>performs all actions required to bring the node into the desired state</a:t>
            </a:r>
          </a:p>
          <a:p>
            <a:pPr lvl="1"/>
            <a:r>
              <a:rPr lang="en-US" dirty="0" smtClean="0"/>
              <a:t>typically run on a regular basis</a:t>
            </a:r>
          </a:p>
          <a:p>
            <a:pPr lvl="2"/>
            <a:r>
              <a:rPr lang="en-US" dirty="0" smtClean="0"/>
              <a:t>daemon</a:t>
            </a:r>
          </a:p>
          <a:p>
            <a:pPr lvl="2"/>
            <a:r>
              <a:rPr lang="en-US" dirty="0" err="1" smtClean="0"/>
              <a:t>cron</a:t>
            </a:r>
            <a:endParaRPr lang="en-US" dirty="0" smtClean="0"/>
          </a:p>
          <a:p>
            <a:pPr lvl="2"/>
            <a:r>
              <a:rPr lang="en-US" dirty="0" smtClean="0"/>
              <a:t>Windows service</a:t>
            </a:r>
            <a:endParaRPr lang="en-US" dirty="0"/>
          </a:p>
          <a:p>
            <a:r>
              <a:rPr lang="en-US" dirty="0" smtClean="0"/>
              <a:t>Included </a:t>
            </a:r>
            <a:r>
              <a:rPr lang="en-US" dirty="0"/>
              <a:t>with </a:t>
            </a:r>
            <a:r>
              <a:rPr lang="en-US" dirty="0" err="1" smtClean="0"/>
              <a:t>ChefDK</a:t>
            </a:r>
            <a:endParaRPr lang="en-US" dirty="0"/>
          </a:p>
        </p:txBody>
      </p:sp>
    </p:spTree>
    <p:extLst>
      <p:ext uri="{BB962C8B-B14F-4D97-AF65-F5344CB8AC3E}">
        <p14:creationId xmlns:p14="http://schemas.microsoft.com/office/powerpoint/2010/main" val="11334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2427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modes</a:t>
            </a:r>
            <a:endParaRPr lang="en-US" dirty="0"/>
          </a:p>
        </p:txBody>
      </p:sp>
      <p:sp>
        <p:nvSpPr>
          <p:cNvPr id="3" name="Text Placeholder 2"/>
          <p:cNvSpPr>
            <a:spLocks noGrp="1"/>
          </p:cNvSpPr>
          <p:nvPr>
            <p:ph type="body" sz="quarter" idx="10"/>
          </p:nvPr>
        </p:nvSpPr>
        <p:spPr/>
        <p:txBody>
          <a:bodyPr/>
          <a:lstStyle/>
          <a:p>
            <a:r>
              <a:rPr lang="en-US" dirty="0" smtClean="0"/>
              <a:t>In conjunction with a Chef Server</a:t>
            </a:r>
          </a:p>
          <a:p>
            <a:r>
              <a:rPr lang="en-US" dirty="0" smtClean="0"/>
              <a:t>Local mode (no Chef Server)</a:t>
            </a:r>
            <a:endParaRPr lang="en-US" dirty="0"/>
          </a:p>
        </p:txBody>
      </p:sp>
    </p:spTree>
    <p:extLst>
      <p:ext uri="{BB962C8B-B14F-4D97-AF65-F5344CB8AC3E}">
        <p14:creationId xmlns:p14="http://schemas.microsoft.com/office/powerpoint/2010/main" val="21924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privileges</a:t>
            </a:r>
            <a:endParaRPr lang="en-US" dirty="0"/>
          </a:p>
        </p:txBody>
      </p:sp>
      <p:sp>
        <p:nvSpPr>
          <p:cNvPr id="3" name="Text Placeholder 2"/>
          <p:cNvSpPr>
            <a:spLocks noGrp="1"/>
          </p:cNvSpPr>
          <p:nvPr>
            <p:ph type="body" sz="quarter" idx="10"/>
          </p:nvPr>
        </p:nvSpPr>
        <p:spPr/>
        <p:txBody>
          <a:bodyPr/>
          <a:lstStyle/>
          <a:p>
            <a:r>
              <a:rPr lang="en-US" dirty="0" smtClean="0"/>
              <a:t>Usually run with elevated privileges</a:t>
            </a:r>
          </a:p>
          <a:p>
            <a:pPr lvl="1"/>
            <a:r>
              <a:rPr lang="en-US" dirty="0" smtClean="0"/>
              <a:t>root</a:t>
            </a:r>
          </a:p>
          <a:p>
            <a:pPr lvl="1"/>
            <a:r>
              <a:rPr lang="en-US" dirty="0" err="1" smtClean="0"/>
              <a:t>sudo</a:t>
            </a:r>
            <a:endParaRPr lang="en-US" dirty="0" smtClean="0"/>
          </a:p>
          <a:p>
            <a:pPr lvl="1"/>
            <a:r>
              <a:rPr lang="en-US" dirty="0" smtClean="0"/>
              <a:t>Administrator</a:t>
            </a:r>
          </a:p>
          <a:p>
            <a:r>
              <a:rPr lang="en-US" dirty="0" smtClean="0"/>
              <a:t>Can run as a normal user</a:t>
            </a:r>
            <a:endParaRPr lang="en-US" dirty="0"/>
          </a:p>
        </p:txBody>
      </p:sp>
    </p:spTree>
    <p:extLst>
      <p:ext uri="{BB962C8B-B14F-4D97-AF65-F5344CB8AC3E}">
        <p14:creationId xmlns:p14="http://schemas.microsoft.com/office/powerpoint/2010/main" val="26062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a:t>
            </a:r>
            <a:endParaRPr lang="en-US" dirty="0"/>
          </a:p>
        </p:txBody>
      </p:sp>
      <p:sp>
        <p:nvSpPr>
          <p:cNvPr id="3" name="Text Placeholder 2"/>
          <p:cNvSpPr>
            <a:spLocks noGrp="1"/>
          </p:cNvSpPr>
          <p:nvPr>
            <p:ph type="body" sz="quarter" idx="10"/>
          </p:nvPr>
        </p:nvSpPr>
        <p:spPr/>
        <p:txBody>
          <a:bodyPr/>
          <a:lstStyle/>
          <a:p>
            <a:r>
              <a:rPr lang="en-US" dirty="0" smtClean="0"/>
              <a:t>Policies describe the desired state</a:t>
            </a:r>
          </a:p>
          <a:p>
            <a:r>
              <a:rPr lang="en-US" dirty="0" smtClean="0"/>
              <a:t>Each node can follow a sub-set of policies</a:t>
            </a:r>
          </a:p>
          <a:p>
            <a:r>
              <a:rPr lang="en-US" dirty="0" smtClean="0"/>
              <a:t>The policies for each node are stored in a run list</a:t>
            </a:r>
            <a:endParaRPr lang="en-US" dirty="0"/>
          </a:p>
        </p:txBody>
      </p:sp>
    </p:spTree>
    <p:extLst>
      <p:ext uri="{BB962C8B-B14F-4D97-AF65-F5344CB8AC3E}">
        <p14:creationId xmlns:p14="http://schemas.microsoft.com/office/powerpoint/2010/main" val="42422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9" name="Picture 8"/>
          <p:cNvPicPr>
            <a:picLocks noChangeAspect="1"/>
          </p:cNvPicPr>
          <p:nvPr/>
        </p:nvPicPr>
        <p:blipFill>
          <a:blip r:embed="rId2"/>
          <a:stretch>
            <a:fillRect/>
          </a:stretch>
        </p:blipFill>
        <p:spPr>
          <a:xfrm>
            <a:off x="9458325" y="1155700"/>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2"/>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Tree>
    <p:extLst>
      <p:ext uri="{BB962C8B-B14F-4D97-AF65-F5344CB8AC3E}">
        <p14:creationId xmlns:p14="http://schemas.microsoft.com/office/powerpoint/2010/main" val="42435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9750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4 – Verify the cookbook</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to test our new apache cookbook</a:t>
            </a:r>
          </a:p>
          <a:p>
            <a:r>
              <a:rPr lang="en-US" b="1" dirty="0" smtClean="0"/>
              <a:t>Success Criteria</a:t>
            </a:r>
            <a:r>
              <a:rPr lang="en-US" dirty="0" smtClean="0"/>
              <a:t>:  The default recipe applies cleanly and our home page is visible</a:t>
            </a:r>
            <a:endParaRPr lang="en-US" dirty="0"/>
          </a:p>
          <a:p>
            <a:pPr marL="0" indent="0">
              <a:buNone/>
            </a:pPr>
            <a:endParaRPr lang="en-US" dirty="0" smtClean="0"/>
          </a:p>
        </p:txBody>
      </p:sp>
    </p:spTree>
    <p:extLst>
      <p:ext uri="{BB962C8B-B14F-4D97-AF65-F5344CB8AC3E}">
        <p14:creationId xmlns:p14="http://schemas.microsoft.com/office/powerpoint/2010/main" val="16309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0000" lnSpcReduction="20000"/>
          </a:bodyPr>
          <a:lstStyle/>
          <a:p>
            <a:r>
              <a:rPr lang="en-US" dirty="0"/>
              <a:t>[2015-09-23T10:24:44+00:00]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1.423703943 seconds</a:t>
            </a:r>
          </a:p>
        </p:txBody>
      </p:sp>
      <p:sp>
        <p:nvSpPr>
          <p:cNvPr id="4" name="Title 3"/>
          <p:cNvSpPr>
            <a:spLocks noGrp="1"/>
          </p:cNvSpPr>
          <p:nvPr>
            <p:ph type="title"/>
          </p:nvPr>
        </p:nvSpPr>
        <p:spPr/>
        <p:txBody>
          <a:bodyPr/>
          <a:lstStyle/>
          <a:p>
            <a:r>
              <a:rPr lang="en-US" dirty="0" smtClean="0"/>
              <a:t>Run chef-client with a run list</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smtClean="0"/>
              <a:t>sudo</a:t>
            </a:r>
            <a:r>
              <a:rPr lang="en-US" dirty="0" smtClean="0"/>
              <a:t> chef</a:t>
            </a:r>
            <a:r>
              <a:rPr lang="en-US" dirty="0"/>
              <a:t>-client -z -r "recipe[apache]"</a:t>
            </a:r>
          </a:p>
        </p:txBody>
      </p:sp>
    </p:spTree>
    <p:extLst>
      <p:ext uri="{BB962C8B-B14F-4D97-AF65-F5344CB8AC3E}">
        <p14:creationId xmlns:p14="http://schemas.microsoft.com/office/powerpoint/2010/main" val="3465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329043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Verify the home page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5856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Infrastructure State</a:t>
            </a:r>
            <a:endParaRPr lang="en-US" dirty="0"/>
          </a:p>
        </p:txBody>
      </p:sp>
      <p:sp>
        <p:nvSpPr>
          <p:cNvPr id="6" name="Subtitle 5"/>
          <p:cNvSpPr>
            <a:spLocks noGrp="1"/>
          </p:cNvSpPr>
          <p:nvPr>
            <p:ph type="subTitle" idx="1"/>
          </p:nvPr>
        </p:nvSpPr>
        <p:spPr/>
        <p:txBody>
          <a:bodyPr/>
          <a:lstStyle/>
          <a:p>
            <a:r>
              <a:rPr lang="en-US" dirty="0" smtClean="0"/>
              <a:t>The node object</a:t>
            </a:r>
            <a:endParaRPr lang="en-US" dirty="0"/>
          </a:p>
        </p:txBody>
      </p:sp>
    </p:spTree>
    <p:extLst>
      <p:ext uri="{BB962C8B-B14F-4D97-AF65-F5344CB8AC3E}">
        <p14:creationId xmlns:p14="http://schemas.microsoft.com/office/powerpoint/2010/main" val="9898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Object</a:t>
            </a:r>
            <a:endParaRPr lang="en-US" dirty="0"/>
          </a:p>
        </p:txBody>
      </p:sp>
      <p:sp>
        <p:nvSpPr>
          <p:cNvPr id="5" name="Text Placeholder 4"/>
          <p:cNvSpPr>
            <a:spLocks noGrp="1"/>
          </p:cNvSpPr>
          <p:nvPr>
            <p:ph type="body" sz="quarter" idx="10"/>
          </p:nvPr>
        </p:nvSpPr>
        <p:spPr>
          <a:xfrm>
            <a:off x="457199" y="1143000"/>
            <a:ext cx="8734426" cy="5257800"/>
          </a:xfrm>
        </p:spPr>
        <p:txBody>
          <a:bodyPr/>
          <a:lstStyle/>
          <a:p>
            <a:r>
              <a:rPr lang="en-US" dirty="0" smtClean="0"/>
              <a:t>A node is a physical, virtual, or cloud machine that is managed by the chef-client</a:t>
            </a:r>
          </a:p>
          <a:p>
            <a:endParaRPr lang="en-US" dirty="0" smtClean="0"/>
          </a:p>
          <a:p>
            <a:r>
              <a:rPr lang="en-US" dirty="0" smtClean="0"/>
              <a:t>Node object is a data structure representing the state of a node</a:t>
            </a:r>
          </a:p>
          <a:p>
            <a:endParaRPr lang="en-US" dirty="0"/>
          </a:p>
        </p:txBody>
      </p:sp>
      <p:sp>
        <p:nvSpPr>
          <p:cNvPr id="7" name="Content Placeholder 6"/>
          <p:cNvSpPr>
            <a:spLocks noGrp="1"/>
          </p:cNvSpPr>
          <p:nvPr>
            <p:ph sz="quarter" idx="12"/>
          </p:nvPr>
        </p:nvSpPr>
        <p:spPr>
          <a:xfrm>
            <a:off x="8429408" y="6564313"/>
            <a:ext cx="3028950" cy="293687"/>
          </a:xfrm>
        </p:spPr>
        <p:txBody>
          <a:bodyPr/>
          <a:lstStyle/>
          <a:p>
            <a:r>
              <a:rPr lang="en-US" dirty="0"/>
              <a:t>https://</a:t>
            </a:r>
            <a:r>
              <a:rPr lang="en-US" dirty="0" err="1"/>
              <a:t>docs.getchef.com</a:t>
            </a:r>
            <a:r>
              <a:rPr lang="en-US" dirty="0"/>
              <a:t>/</a:t>
            </a:r>
            <a:r>
              <a:rPr lang="en-US" dirty="0" err="1"/>
              <a:t>chef_overview_nodes.html</a:t>
            </a:r>
            <a:endParaRPr lang="en-US" dirty="0"/>
          </a:p>
        </p:txBody>
      </p:sp>
      <p:pic>
        <p:nvPicPr>
          <p:cNvPr id="11" name="Picture Placeholder 10" descr="About Nodes — Chef Docs-1.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37964" r="-137964"/>
          <a:stretch>
            <a:fillRect/>
          </a:stretch>
        </p:blipFill>
        <p:spPr>
          <a:xfrm>
            <a:off x="8572500" y="1143000"/>
            <a:ext cx="2746375" cy="5257800"/>
          </a:xfrm>
        </p:spPr>
      </p:pic>
    </p:spTree>
    <p:extLst>
      <p:ext uri="{BB962C8B-B14F-4D97-AF65-F5344CB8AC3E}">
        <p14:creationId xmlns:p14="http://schemas.microsoft.com/office/powerpoint/2010/main" val="334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Node state</a:t>
            </a:r>
            <a:endParaRPr lang="en-US" dirty="0"/>
          </a:p>
        </p:txBody>
      </p:sp>
      <p:sp>
        <p:nvSpPr>
          <p:cNvPr id="7" name="Text Placeholder 6"/>
          <p:cNvSpPr>
            <a:spLocks noGrp="1"/>
          </p:cNvSpPr>
          <p:nvPr>
            <p:ph type="body" sz="quarter" idx="10"/>
          </p:nvPr>
        </p:nvSpPr>
        <p:spPr/>
        <p:txBody>
          <a:bodyPr/>
          <a:lstStyle/>
          <a:p>
            <a:r>
              <a:rPr lang="en-US" dirty="0" smtClean="0"/>
              <a:t>chef-client saves the current state of the node</a:t>
            </a:r>
          </a:p>
          <a:p>
            <a:r>
              <a:rPr lang="en-US" dirty="0" smtClean="0"/>
              <a:t>Local mode – in the nodes directory</a:t>
            </a:r>
          </a:p>
          <a:p>
            <a:r>
              <a:rPr lang="en-US" dirty="0" smtClean="0"/>
              <a:t>Normal mode – on the Chef server</a:t>
            </a:r>
          </a:p>
        </p:txBody>
      </p:sp>
    </p:spTree>
    <p:extLst>
      <p:ext uri="{BB962C8B-B14F-4D97-AF65-F5344CB8AC3E}">
        <p14:creationId xmlns:p14="http://schemas.microsoft.com/office/powerpoint/2010/main" val="14282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pl-PL" dirty="0"/>
              <a:t>ip-172-31-32-114.ec2.internal.json</a:t>
            </a:r>
            <a:endParaRPr lang="en-US" dirty="0"/>
          </a:p>
        </p:txBody>
      </p:sp>
      <p:sp>
        <p:nvSpPr>
          <p:cNvPr id="4" name="Title 3"/>
          <p:cNvSpPr>
            <a:spLocks noGrp="1"/>
          </p:cNvSpPr>
          <p:nvPr>
            <p:ph type="title"/>
          </p:nvPr>
        </p:nvSpPr>
        <p:spPr/>
        <p:txBody>
          <a:bodyPr/>
          <a:lstStyle/>
          <a:p>
            <a:r>
              <a:rPr lang="en-US" dirty="0" smtClean="0"/>
              <a:t>New directory:  nodes</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ls</a:t>
            </a:r>
            <a:r>
              <a:rPr lang="en-US" dirty="0" smtClean="0"/>
              <a:t> ~/chef-repo/nodes</a:t>
            </a:r>
            <a:endParaRPr lang="en-US" dirty="0"/>
          </a:p>
        </p:txBody>
      </p:sp>
    </p:spTree>
    <p:extLst>
      <p:ext uri="{BB962C8B-B14F-4D97-AF65-F5344CB8AC3E}">
        <p14:creationId xmlns:p14="http://schemas.microsoft.com/office/powerpoint/2010/main" val="3757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a:t>
            </a:r>
          </a:p>
          <a:p>
            <a:r>
              <a:rPr lang="en-US" dirty="0"/>
              <a:t>  "name": "ip-172-31-32-114.ec2.internal",</a:t>
            </a:r>
          </a:p>
          <a:p>
            <a:r>
              <a:rPr lang="en-US" dirty="0"/>
              <a:t>  "normal": {</a:t>
            </a:r>
          </a:p>
          <a:p>
            <a:r>
              <a:rPr lang="en-US" dirty="0"/>
              <a:t>    "tags": [</a:t>
            </a:r>
          </a:p>
          <a:p>
            <a:endParaRPr lang="en-US" dirty="0"/>
          </a:p>
          <a:p>
            <a:r>
              <a:rPr lang="en-US" dirty="0"/>
              <a:t>    ]</a:t>
            </a:r>
          </a:p>
          <a:p>
            <a:r>
              <a:rPr lang="en-US" dirty="0"/>
              <a:t>  },</a:t>
            </a:r>
          </a:p>
          <a:p>
            <a:r>
              <a:rPr lang="en-US" dirty="0"/>
              <a:t>  "automatic": {</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smtClean="0"/>
              <a:t>…</a:t>
            </a:r>
            <a:endParaRPr lang="en-US" dirty="0"/>
          </a:p>
        </p:txBody>
      </p:sp>
      <p:sp>
        <p:nvSpPr>
          <p:cNvPr id="3" name="Title 2"/>
          <p:cNvSpPr>
            <a:spLocks noGrp="1"/>
          </p:cNvSpPr>
          <p:nvPr>
            <p:ph type="title"/>
          </p:nvPr>
        </p:nvSpPr>
        <p:spPr/>
        <p:txBody>
          <a:bodyPr/>
          <a:lstStyle/>
          <a:p>
            <a:r>
              <a:rPr lang="en-US" dirty="0" smtClean="0"/>
              <a:t>Explore the node’s .</a:t>
            </a:r>
            <a:r>
              <a:rPr lang="en-US" dirty="0" err="1" smtClean="0"/>
              <a:t>json</a:t>
            </a:r>
            <a:r>
              <a:rPr lang="en-US" dirty="0" smtClean="0"/>
              <a:t> file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less nodes/*.</a:t>
            </a:r>
            <a:r>
              <a:rPr lang="en-US" dirty="0" err="1" smtClean="0"/>
              <a:t>json</a:t>
            </a:r>
            <a:endParaRPr lang="en-US" dirty="0"/>
          </a:p>
        </p:txBody>
      </p:sp>
    </p:spTree>
    <p:extLst>
      <p:ext uri="{BB962C8B-B14F-4D97-AF65-F5344CB8AC3E}">
        <p14:creationId xmlns:p14="http://schemas.microsoft.com/office/powerpoint/2010/main" val="54651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ohai</a:t>
            </a:r>
            <a:endParaRPr lang="en-US" dirty="0"/>
          </a:p>
        </p:txBody>
      </p:sp>
      <p:sp>
        <p:nvSpPr>
          <p:cNvPr id="6" name="Text Placeholder 5"/>
          <p:cNvSpPr>
            <a:spLocks noGrp="1"/>
          </p:cNvSpPr>
          <p:nvPr>
            <p:ph type="body" sz="quarter" idx="10"/>
          </p:nvPr>
        </p:nvSpPr>
        <p:spPr/>
        <p:txBody>
          <a:bodyPr/>
          <a:lstStyle/>
          <a:p>
            <a:r>
              <a:rPr lang="en-US" dirty="0" smtClean="0"/>
              <a:t>A system profiler that is used to detect the state of nodes</a:t>
            </a:r>
          </a:p>
          <a:p>
            <a:pPr lvl="1"/>
            <a:r>
              <a:rPr lang="en-US" dirty="0" smtClean="0"/>
              <a:t>Platform</a:t>
            </a:r>
          </a:p>
          <a:p>
            <a:pPr lvl="1"/>
            <a:r>
              <a:rPr lang="en-US" dirty="0" smtClean="0"/>
              <a:t>Network</a:t>
            </a:r>
          </a:p>
          <a:p>
            <a:pPr lvl="1"/>
            <a:r>
              <a:rPr lang="en-US" dirty="0" smtClean="0"/>
              <a:t>Memory</a:t>
            </a:r>
          </a:p>
          <a:p>
            <a:pPr lvl="1"/>
            <a:r>
              <a:rPr lang="en-US" dirty="0" smtClean="0"/>
              <a:t>And much more</a:t>
            </a:r>
          </a:p>
          <a:p>
            <a:r>
              <a:rPr lang="en-US" dirty="0" smtClean="0"/>
              <a:t>Included with </a:t>
            </a:r>
            <a:r>
              <a:rPr lang="en-US" dirty="0" err="1" smtClean="0"/>
              <a:t>ChefDK</a:t>
            </a:r>
            <a:endParaRPr lang="en-US" dirty="0" smtClean="0"/>
          </a:p>
          <a:p>
            <a:endParaRPr lang="en-US" dirty="0"/>
          </a:p>
        </p:txBody>
      </p:sp>
    </p:spTree>
    <p:extLst>
      <p:ext uri="{BB962C8B-B14F-4D97-AF65-F5344CB8AC3E}">
        <p14:creationId xmlns:p14="http://schemas.microsoft.com/office/powerpoint/2010/main" val="2439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err="1"/>
              <a:t>host_vendor</a:t>
            </a:r>
            <a:r>
              <a:rPr lang="en-US" dirty="0"/>
              <a:t>": "unknown",</a:t>
            </a:r>
          </a:p>
          <a:p>
            <a:r>
              <a:rPr lang="en-US" dirty="0"/>
              <a:t>      "</a:t>
            </a:r>
            <a:r>
              <a:rPr lang="en-US" dirty="0" err="1"/>
              <a:t>bin_dir</a:t>
            </a:r>
            <a:r>
              <a:rPr lang="en-US" dirty="0"/>
              <a:t>": "/opt/</a:t>
            </a:r>
            <a:r>
              <a:rPr lang="en-US" dirty="0" err="1"/>
              <a:t>chefdk</a:t>
            </a:r>
            <a:r>
              <a:rPr lang="en-US" dirty="0"/>
              <a:t>/embedded/bin",</a:t>
            </a:r>
          </a:p>
          <a:p>
            <a:r>
              <a:rPr lang="en-US" dirty="0"/>
              <a:t>      "</a:t>
            </a:r>
            <a:r>
              <a:rPr lang="en-US" dirty="0" err="1"/>
              <a:t>ruby_bin</a:t>
            </a:r>
            <a:r>
              <a:rPr lang="en-US" dirty="0"/>
              <a:t>": "/opt/</a:t>
            </a:r>
            <a:r>
              <a:rPr lang="en-US" dirty="0" err="1"/>
              <a:t>chefdk</a:t>
            </a:r>
            <a:r>
              <a:rPr lang="en-US" dirty="0"/>
              <a:t>/embedded/bin/ruby",</a:t>
            </a:r>
          </a:p>
          <a:p>
            <a:r>
              <a:rPr lang="en-US" dirty="0"/>
              <a:t>      "</a:t>
            </a:r>
            <a:r>
              <a:rPr lang="en-US" dirty="0" err="1"/>
              <a:t>gems_dir</a:t>
            </a:r>
            <a:r>
              <a:rPr lang="en-US" dirty="0"/>
              <a:t>": "/opt/</a:t>
            </a:r>
            <a:r>
              <a:rPr lang="en-US" dirty="0" err="1"/>
              <a:t>chefdk</a:t>
            </a:r>
            <a:r>
              <a:rPr lang="en-US" dirty="0"/>
              <a:t>/embedded/lib/ruby/gems/2.1.0",</a:t>
            </a:r>
          </a:p>
          <a:p>
            <a:r>
              <a:rPr lang="en-US" dirty="0"/>
              <a:t>      "</a:t>
            </a:r>
            <a:r>
              <a:rPr lang="en-US" dirty="0" err="1"/>
              <a:t>gem_bin</a:t>
            </a:r>
            <a:r>
              <a:rPr lang="en-US" dirty="0"/>
              <a:t>": "/opt/</a:t>
            </a:r>
            <a:r>
              <a:rPr lang="en-US" dirty="0" err="1"/>
              <a:t>chefdk</a:t>
            </a:r>
            <a:r>
              <a:rPr lang="en-US" dirty="0"/>
              <a:t>/embedded/bin/gem"</a:t>
            </a:r>
          </a:p>
          <a:p>
            <a:r>
              <a:rPr lang="en-US" dirty="0"/>
              <a:t>    },</a:t>
            </a:r>
          </a:p>
          <a:p>
            <a:r>
              <a:rPr lang="en-US" dirty="0"/>
              <a:t> </a:t>
            </a:r>
            <a:r>
              <a:rPr lang="en-US" dirty="0" smtClean="0"/>
              <a:t>…</a:t>
            </a:r>
            <a:endParaRPr lang="en-US" dirty="0"/>
          </a:p>
        </p:txBody>
      </p:sp>
      <p:sp>
        <p:nvSpPr>
          <p:cNvPr id="4" name="Title 3"/>
          <p:cNvSpPr>
            <a:spLocks noGrp="1"/>
          </p:cNvSpPr>
          <p:nvPr>
            <p:ph type="title"/>
          </p:nvPr>
        </p:nvSpPr>
        <p:spPr/>
        <p:txBody>
          <a:bodyPr/>
          <a:lstStyle/>
          <a:p>
            <a:r>
              <a:rPr lang="en-US" dirty="0" smtClean="0"/>
              <a:t>Run </a:t>
            </a:r>
            <a:r>
              <a:rPr lang="en-US" dirty="0" err="1" smtClean="0"/>
              <a:t>ohai</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ohai</a:t>
            </a:r>
            <a:r>
              <a:rPr lang="en-US" dirty="0" smtClean="0"/>
              <a:t> | less</a:t>
            </a:r>
            <a:endParaRPr lang="en-US" dirty="0"/>
          </a:p>
        </p:txBody>
      </p:sp>
    </p:spTree>
    <p:extLst>
      <p:ext uri="{BB962C8B-B14F-4D97-AF65-F5344CB8AC3E}">
        <p14:creationId xmlns:p14="http://schemas.microsoft.com/office/powerpoint/2010/main" val="1379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pt-BR" dirty="0"/>
              <a:t>[</a:t>
            </a:r>
          </a:p>
          <a:p>
            <a:r>
              <a:rPr lang="pt-BR" dirty="0"/>
              <a:t>  </a:t>
            </a:r>
            <a:r>
              <a:rPr lang="pt-BR" dirty="0" smtClean="0"/>
              <a:t>"</a:t>
            </a:r>
            <a:r>
              <a:rPr lang="pt-BR" dirty="0" err="1" smtClean="0"/>
              <a:t>ubuntu</a:t>
            </a:r>
            <a:r>
              <a:rPr lang="pt-BR" dirty="0" smtClean="0"/>
              <a:t>"</a:t>
            </a:r>
            <a:endParaRPr lang="pt-BR" dirty="0"/>
          </a:p>
          <a:p>
            <a:r>
              <a:rPr lang="pt-BR" dirty="0"/>
              <a:t>]</a:t>
            </a:r>
            <a:endParaRPr lang="en-US" dirty="0"/>
          </a:p>
        </p:txBody>
      </p:sp>
      <p:sp>
        <p:nvSpPr>
          <p:cNvPr id="3" name="Title 2"/>
          <p:cNvSpPr>
            <a:spLocks noGrp="1"/>
          </p:cNvSpPr>
          <p:nvPr>
            <p:ph type="title"/>
          </p:nvPr>
        </p:nvSpPr>
        <p:spPr/>
        <p:txBody>
          <a:bodyPr/>
          <a:lstStyle/>
          <a:p>
            <a:r>
              <a:rPr lang="en-US" dirty="0" smtClean="0"/>
              <a:t>Use </a:t>
            </a:r>
            <a:r>
              <a:rPr lang="en-US" dirty="0" err="1" smtClean="0"/>
              <a:t>ohai</a:t>
            </a:r>
            <a:r>
              <a:rPr lang="en-US" dirty="0" smtClean="0"/>
              <a:t> to find the platform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ohai</a:t>
            </a:r>
            <a:r>
              <a:rPr lang="en-US" dirty="0" smtClean="0"/>
              <a:t> platform</a:t>
            </a:r>
            <a:endParaRPr lang="en-US" dirty="0"/>
          </a:p>
        </p:txBody>
      </p:sp>
    </p:spTree>
    <p:extLst>
      <p:ext uri="{BB962C8B-B14F-4D97-AF65-F5344CB8AC3E}">
        <p14:creationId xmlns:p14="http://schemas.microsoft.com/office/powerpoint/2010/main" val="30197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"platform": "x86_64-linux",</a:t>
            </a:r>
          </a:p>
          <a:p>
            <a:r>
              <a:rPr lang="en-US" dirty="0"/>
              <a:t>    "platform": "</a:t>
            </a:r>
            <a:r>
              <a:rPr lang="en-US" dirty="0" err="1"/>
              <a:t>ubuntu</a:t>
            </a:r>
            <a:r>
              <a:rPr lang="en-US" dirty="0"/>
              <a:t>",</a:t>
            </a:r>
          </a:p>
        </p:txBody>
      </p:sp>
      <p:sp>
        <p:nvSpPr>
          <p:cNvPr id="3" name="Title 2"/>
          <p:cNvSpPr>
            <a:spLocks noGrp="1"/>
          </p:cNvSpPr>
          <p:nvPr>
            <p:ph type="title"/>
          </p:nvPr>
        </p:nvSpPr>
        <p:spPr/>
        <p:txBody>
          <a:bodyPr/>
          <a:lstStyle/>
          <a:p>
            <a:r>
              <a:rPr lang="en-US" dirty="0" smtClean="0"/>
              <a:t>Find the platform in the node object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grep</a:t>
            </a:r>
            <a:r>
              <a:rPr lang="en-US" dirty="0"/>
              <a:t> '"platform"' nodes/*.</a:t>
            </a:r>
            <a:r>
              <a:rPr lang="en-US" dirty="0" err="1"/>
              <a:t>json</a:t>
            </a:r>
            <a:endParaRPr lang="en-US" dirty="0"/>
          </a:p>
        </p:txBody>
      </p:sp>
    </p:spTree>
    <p:extLst>
      <p:ext uri="{BB962C8B-B14F-4D97-AF65-F5344CB8AC3E}">
        <p14:creationId xmlns:p14="http://schemas.microsoft.com/office/powerpoint/2010/main" val="6738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an Introduction</a:t>
            </a:r>
            <a:endParaRPr lang="en-US" dirty="0"/>
          </a:p>
        </p:txBody>
      </p:sp>
      <p:sp>
        <p:nvSpPr>
          <p:cNvPr id="3" name="Text Placeholder 2"/>
          <p:cNvSpPr>
            <a:spLocks noGrp="1"/>
          </p:cNvSpPr>
          <p:nvPr>
            <p:ph type="body" sz="quarter" idx="10"/>
          </p:nvPr>
        </p:nvSpPr>
        <p:spPr/>
        <p:txBody>
          <a:bodyPr/>
          <a:lstStyle/>
          <a:p>
            <a:r>
              <a:rPr lang="en-US" dirty="0" smtClean="0"/>
              <a:t>Today is just an Introduction to Chef</a:t>
            </a:r>
          </a:p>
          <a:p>
            <a:r>
              <a:rPr lang="en-US" dirty="0" smtClean="0"/>
              <a:t>We’ll cover lots of topics but won’t go too deep on any of them</a:t>
            </a:r>
          </a:p>
          <a:p>
            <a:r>
              <a:rPr lang="en-US" dirty="0" smtClean="0"/>
              <a:t>Any discussion that takes us too far off the path will be captured</a:t>
            </a:r>
          </a:p>
          <a:p>
            <a:pPr lvl="1"/>
            <a:r>
              <a:rPr lang="en-US" dirty="0" smtClean="0"/>
              <a:t>We will return to these topics as time permits</a:t>
            </a:r>
            <a:endParaRPr lang="en-US" dirty="0"/>
          </a:p>
        </p:txBody>
      </p:sp>
    </p:spTree>
    <p:extLst>
      <p:ext uri="{BB962C8B-B14F-4D97-AF65-F5344CB8AC3E}">
        <p14:creationId xmlns:p14="http://schemas.microsoft.com/office/powerpoint/2010/main" val="266366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5</a:t>
            </a:r>
            <a:r>
              <a:rPr lang="en-US" sz="3700" dirty="0" smtClean="0"/>
              <a:t> – Read node attributes in our policy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want to see some node details on our home page.</a:t>
            </a:r>
          </a:p>
          <a:p>
            <a:r>
              <a:rPr lang="en-US" b="1" dirty="0" smtClean="0"/>
              <a:t>Success Criteria</a:t>
            </a:r>
            <a:r>
              <a:rPr lang="en-US" dirty="0" smtClean="0"/>
              <a:t>:  Our home page includes additional information about the node</a:t>
            </a:r>
            <a:endParaRPr lang="en-US" dirty="0"/>
          </a:p>
          <a:p>
            <a:pPr marL="0" indent="0">
              <a:buNone/>
            </a:pPr>
            <a:endParaRPr lang="en-US" dirty="0" smtClean="0"/>
          </a:p>
        </p:txBody>
      </p:sp>
    </p:spTree>
    <p:extLst>
      <p:ext uri="{BB962C8B-B14F-4D97-AF65-F5344CB8AC3E}">
        <p14:creationId xmlns:p14="http://schemas.microsoft.com/office/powerpoint/2010/main" val="2251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a:t>
            </a:r>
            <a:r>
              <a:rPr lang="en-US" sz="1900" dirty="0" smtClean="0"/>
              <a:t>[</a:t>
            </a:r>
            <a:r>
              <a:rPr lang="en-US" sz="1900" dirty="0"/>
              <a:t>'platform'] %&gt; &lt;%= node['</a:t>
            </a:r>
            <a:r>
              <a:rPr lang="en-US" sz="1900" dirty="0" err="1" smtClean="0"/>
              <a:t>platform_version</a:t>
            </a:r>
            <a:r>
              <a:rPr lang="en-US" sz="1900" dirty="0"/>
              <a:t>'] %&gt; </a:t>
            </a:r>
            <a:r>
              <a:rPr lang="en-US" sz="1900" dirty="0" smtClean="0"/>
              <a:t>server.</a:t>
            </a:r>
          </a:p>
          <a:p>
            <a:r>
              <a:rPr lang="en-US" sz="1900" dirty="0" smtClean="0"/>
              <a:t>  with </a:t>
            </a:r>
            <a:r>
              <a:rPr lang="en-US" sz="1900" dirty="0"/>
              <a:t>&lt;%= node['</a:t>
            </a:r>
            <a:r>
              <a:rPr lang="en-US" sz="1900" dirty="0" smtClean="0"/>
              <a:t>memory</a:t>
            </a:r>
            <a:r>
              <a:rPr lang="en-US" sz="1900" dirty="0"/>
              <a:t>']['</a:t>
            </a:r>
            <a:r>
              <a:rPr lang="en-US" sz="1900" dirty="0" smtClean="0"/>
              <a:t>total</a:t>
            </a:r>
            <a:r>
              <a:rPr lang="en-US" sz="1900" dirty="0"/>
              <a:t>']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Tree>
    <p:extLst>
      <p:ext uri="{BB962C8B-B14F-4D97-AF65-F5344CB8AC3E}">
        <p14:creationId xmlns:p14="http://schemas.microsoft.com/office/powerpoint/2010/main" val="2620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1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5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cdf94d to 51b17b</a:t>
            </a:r>
          </a:p>
          <a:p>
            <a:r>
              <a:rPr lang="en-US" dirty="0"/>
              <a:t>    --- /</a:t>
            </a:r>
            <a:r>
              <a:rPr lang="en-US" dirty="0" err="1"/>
              <a:t>var</a:t>
            </a:r>
            <a:r>
              <a:rPr lang="en-US" dirty="0"/>
              <a:t>/www/html/</a:t>
            </a:r>
            <a:r>
              <a:rPr lang="en-US" dirty="0" err="1"/>
              <a:t>index.html</a:t>
            </a:r>
            <a:r>
              <a:rPr lang="en-US" dirty="0"/>
              <a:t>        2015-09-23 10:19:36.076415999 +0000</a:t>
            </a:r>
          </a:p>
          <a:p>
            <a:r>
              <a:rPr lang="en-US" dirty="0"/>
              <a:t>    +++ /</a:t>
            </a:r>
            <a:r>
              <a:rPr lang="en-US" dirty="0" err="1"/>
              <a:t>tmp</a:t>
            </a:r>
            <a:r>
              <a:rPr lang="en-US" dirty="0"/>
              <a:t>/chef-rendered-template20150923-12966-1muvnml       2015-09-23 10:26:04.779566767 +0000</a:t>
            </a:r>
          </a:p>
          <a:p>
            <a:r>
              <a:rPr lang="en-US" dirty="0"/>
              <a:t>    @@ -1,2 +1,8 @@</a:t>
            </a:r>
          </a:p>
          <a:p>
            <a:r>
              <a:rPr lang="en-US" dirty="0"/>
              <a:t>     &lt;h1&gt;hello world&lt;/h1&gt;</a:t>
            </a:r>
          </a:p>
          <a:p>
            <a:r>
              <a:rPr lang="en-US" dirty="0"/>
              <a:t>    +</a:t>
            </a:r>
          </a:p>
          <a:p>
            <a:r>
              <a:rPr lang="en-US" dirty="0"/>
              <a:t>    +&lt;p&gt;</a:t>
            </a:r>
          </a:p>
          <a:p>
            <a:r>
              <a:rPr lang="en-US" dirty="0"/>
              <a:t>    +  This is a </a:t>
            </a:r>
            <a:r>
              <a:rPr lang="en-US" dirty="0" err="1"/>
              <a:t>ubuntu</a:t>
            </a:r>
            <a:r>
              <a:rPr lang="en-US" dirty="0"/>
              <a:t> 14.04 server.</a:t>
            </a:r>
          </a:p>
          <a:p>
            <a:r>
              <a:rPr lang="en-US" dirty="0"/>
              <a:t>    +  with 2048484kB RAM.</a:t>
            </a:r>
          </a:p>
          <a:p>
            <a:r>
              <a:rPr lang="en-US" dirty="0"/>
              <a:t>    +&lt;/p&gt;</a:t>
            </a:r>
          </a:p>
          <a:p>
            <a:r>
              <a:rPr lang="en-US" dirty="0"/>
              <a:t>    +</a:t>
            </a:r>
          </a:p>
          <a:p>
            <a:endParaRPr lang="en-US" dirty="0"/>
          </a:p>
          <a:p>
            <a:r>
              <a:rPr lang="en-US" dirty="0"/>
              <a:t>Running handlers:</a:t>
            </a:r>
          </a:p>
          <a:p>
            <a:r>
              <a:rPr lang="en-US" dirty="0"/>
              <a:t>Running handlers complete</a:t>
            </a:r>
          </a:p>
          <a:p>
            <a:r>
              <a:rPr lang="en-US" dirty="0"/>
              <a:t>Chef Client finished, 1/3 resources updated in 1.390230459 seconds</a:t>
            </a:r>
          </a:p>
        </p:txBody>
      </p:sp>
      <p:sp>
        <p:nvSpPr>
          <p:cNvPr id="5" name="Title 4"/>
          <p:cNvSpPr>
            <a:spLocks noGrp="1"/>
          </p:cNvSpPr>
          <p:nvPr>
            <p:ph type="title"/>
          </p:nvPr>
        </p:nvSpPr>
        <p:spPr/>
        <p:txBody>
          <a:bodyPr/>
          <a:lstStyle/>
          <a:p>
            <a:r>
              <a:rPr lang="en-US" dirty="0" smtClean="0"/>
              <a:t>Verify the change</a:t>
            </a:r>
            <a:endParaRPr lang="en-US" dirty="0"/>
          </a:p>
        </p:txBody>
      </p:sp>
      <p:sp>
        <p:nvSpPr>
          <p:cNvPr id="7" name="Content Placeholder 6"/>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19906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 node attributes</a:t>
            </a:r>
            <a:endParaRPr lang="en-US" dirty="0"/>
          </a:p>
        </p:txBody>
      </p:sp>
      <p:sp>
        <p:nvSpPr>
          <p:cNvPr id="6" name="Text Placeholder 5"/>
          <p:cNvSpPr>
            <a:spLocks noGrp="1"/>
          </p:cNvSpPr>
          <p:nvPr>
            <p:ph type="body" sz="quarter" idx="10"/>
          </p:nvPr>
        </p:nvSpPr>
        <p:spPr/>
        <p:txBody>
          <a:bodyPr/>
          <a:lstStyle/>
          <a:p>
            <a:r>
              <a:rPr lang="en-US" dirty="0" err="1" smtClean="0"/>
              <a:t>Ohai</a:t>
            </a:r>
            <a:r>
              <a:rPr lang="en-US" dirty="0" smtClean="0"/>
              <a:t> provides many attributes for the node object</a:t>
            </a:r>
          </a:p>
          <a:p>
            <a:r>
              <a:rPr lang="en-US" dirty="0" smtClean="0"/>
              <a:t>You may want to include your own custom attributes</a:t>
            </a:r>
          </a:p>
          <a:p>
            <a:endParaRPr lang="en-US" dirty="0"/>
          </a:p>
        </p:txBody>
      </p:sp>
    </p:spTree>
    <p:extLst>
      <p:ext uri="{BB962C8B-B14F-4D97-AF65-F5344CB8AC3E}">
        <p14:creationId xmlns:p14="http://schemas.microsoft.com/office/powerpoint/2010/main" val="2408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6 - Create a custom node attribute </a:t>
            </a:r>
          </a:p>
        </p:txBody>
      </p:sp>
      <p:sp>
        <p:nvSpPr>
          <p:cNvPr id="3" name="Text Placeholder 2"/>
          <p:cNvSpPr>
            <a:spLocks noGrp="1"/>
          </p:cNvSpPr>
          <p:nvPr>
            <p:ph type="body" sz="quarter" idx="10"/>
          </p:nvPr>
        </p:nvSpPr>
        <p:spPr/>
        <p:txBody>
          <a:bodyPr/>
          <a:lstStyle/>
          <a:p>
            <a:r>
              <a:rPr lang="en-US" b="1" dirty="0" smtClean="0"/>
              <a:t>Problem</a:t>
            </a:r>
            <a:r>
              <a:rPr lang="en-US" dirty="0" smtClean="0"/>
              <a:t>:  We need a customized greeting on our home page.</a:t>
            </a:r>
          </a:p>
          <a:p>
            <a:r>
              <a:rPr lang="en-US" b="1" dirty="0" smtClean="0"/>
              <a:t>Success Criteria</a:t>
            </a:r>
            <a:r>
              <a:rPr lang="en-US" dirty="0" smtClean="0"/>
              <a:t>:  Our home page includes a custom greeting.</a:t>
            </a:r>
            <a:endParaRPr lang="en-US" dirty="0"/>
          </a:p>
          <a:p>
            <a:pPr marL="0" indent="0">
              <a:buNone/>
            </a:pPr>
            <a:endParaRPr lang="en-US" dirty="0" smtClean="0"/>
          </a:p>
        </p:txBody>
      </p:sp>
    </p:spTree>
    <p:extLst>
      <p:ext uri="{BB962C8B-B14F-4D97-AF65-F5344CB8AC3E}">
        <p14:creationId xmlns:p14="http://schemas.microsoft.com/office/powerpoint/2010/main" val="21504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0"/>
          </p:nvPr>
        </p:nvSpPr>
        <p:spPr/>
        <p:txBody>
          <a:bodyPr/>
          <a:lstStyle/>
          <a:p>
            <a:r>
              <a:rPr lang="en-US" dirty="0" smtClean="0"/>
              <a:t>Streaming LIVE to YouTube via Google+ Hangout</a:t>
            </a:r>
          </a:p>
          <a:p>
            <a:r>
              <a:rPr lang="en-US" dirty="0" smtClean="0"/>
              <a:t>Slides in the </a:t>
            </a:r>
            <a:r>
              <a:rPr lang="en-US" dirty="0" err="1" smtClean="0"/>
              <a:t>GitHub</a:t>
            </a:r>
            <a:r>
              <a:rPr lang="en-US" dirty="0" smtClean="0"/>
              <a:t> repository</a:t>
            </a:r>
          </a:p>
          <a:p>
            <a:r>
              <a:rPr lang="en-US" dirty="0" smtClean="0"/>
              <a:t>Code will be added to </a:t>
            </a:r>
            <a:r>
              <a:rPr lang="en-US" dirty="0" err="1" smtClean="0"/>
              <a:t>GitHub</a:t>
            </a:r>
            <a:r>
              <a:rPr lang="en-US" dirty="0" smtClean="0"/>
              <a:t> as we go</a:t>
            </a:r>
          </a:p>
          <a:p>
            <a:endParaRPr lang="en-US" dirty="0"/>
          </a:p>
          <a:p>
            <a:r>
              <a:rPr lang="en-US" dirty="0" smtClean="0"/>
              <a:t>But…we have a social contract…</a:t>
            </a:r>
            <a:endParaRPr lang="en-US" dirty="0"/>
          </a:p>
        </p:txBody>
      </p:sp>
    </p:spTree>
    <p:extLst>
      <p:ext uri="{BB962C8B-B14F-4D97-AF65-F5344CB8AC3E}">
        <p14:creationId xmlns:p14="http://schemas.microsoft.com/office/powerpoint/2010/main" val="200853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 </a:t>
            </a:r>
            <a:r>
              <a:rPr lang="en-US" dirty="0"/>
              <a:t>Create a custom node attribute</a:t>
            </a:r>
            <a:r>
              <a:rPr lang="en-US" dirty="0" smtClean="0"/>
              <a:t> </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the attribute</a:t>
            </a:r>
          </a:p>
          <a:p>
            <a:pPr marL="742950" indent="-742950">
              <a:buFont typeface="+mj-lt"/>
              <a:buAutoNum type="arabicPeriod"/>
            </a:pPr>
            <a:r>
              <a:rPr lang="en-US" dirty="0" smtClean="0"/>
              <a:t>Display the attribute on the home page</a:t>
            </a:r>
            <a:endParaRPr lang="en-US" dirty="0"/>
          </a:p>
        </p:txBody>
      </p:sp>
    </p:spTree>
    <p:extLst>
      <p:ext uri="{BB962C8B-B14F-4D97-AF65-F5344CB8AC3E}">
        <p14:creationId xmlns:p14="http://schemas.microsoft.com/office/powerpoint/2010/main" val="37098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attribute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chef can generate attributes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attribute --help</a:t>
            </a:r>
            <a:endParaRPr lang="en-US" dirty="0"/>
          </a:p>
        </p:txBody>
      </p:sp>
    </p:spTree>
    <p:extLst>
      <p:ext uri="{BB962C8B-B14F-4D97-AF65-F5344CB8AC3E}">
        <p14:creationId xmlns:p14="http://schemas.microsoft.com/office/powerpoint/2010/main" val="32134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a:t>Compiling Cookbooks...</a:t>
            </a:r>
          </a:p>
          <a:p>
            <a:r>
              <a:rPr lang="en-US" sz="1600" dirty="0"/>
              <a:t>Recipe: </a:t>
            </a:r>
            <a:r>
              <a:rPr lang="en-US" sz="1600" dirty="0" err="1"/>
              <a:t>code_generator</a:t>
            </a:r>
            <a:r>
              <a:rPr lang="en-US" sz="1600" dirty="0"/>
              <a:t>::attribute</a:t>
            </a:r>
          </a:p>
          <a:p>
            <a:r>
              <a:rPr lang="en-US" sz="1600" dirty="0"/>
              <a:t>  * directory[cookbooks/apache/attributes] action create</a:t>
            </a:r>
          </a:p>
          <a:p>
            <a:r>
              <a:rPr lang="en-US" sz="1600" dirty="0"/>
              <a:t>    - create new directory cookbooks/apache/attributes</a:t>
            </a:r>
          </a:p>
          <a:p>
            <a:r>
              <a:rPr lang="en-US" sz="1600" dirty="0"/>
              <a:t>  * template[cookbooks/apache/attributes/</a:t>
            </a:r>
            <a:r>
              <a:rPr lang="en-US" sz="1600" dirty="0" err="1"/>
              <a:t>default.rb</a:t>
            </a:r>
            <a:r>
              <a:rPr lang="en-US" sz="1600" dirty="0"/>
              <a:t>] action create</a:t>
            </a:r>
          </a:p>
          <a:p>
            <a:r>
              <a:rPr lang="en-US" sz="1600" dirty="0"/>
              <a:t>    - create new file cookbooks/apache/attributes/</a:t>
            </a:r>
            <a:r>
              <a:rPr lang="en-US" sz="1600" dirty="0" err="1"/>
              <a:t>default.rb</a:t>
            </a:r>
            <a:endParaRPr lang="en-US" sz="1600" dirty="0"/>
          </a:p>
          <a:p>
            <a:r>
              <a:rPr lang="en-US" sz="1600" dirty="0"/>
              <a:t>    - update content in file cookbooks/apache/attributes/</a:t>
            </a:r>
            <a:r>
              <a:rPr lang="en-US" sz="1600" dirty="0" err="1"/>
              <a:t>default.rb</a:t>
            </a:r>
            <a:r>
              <a:rPr lang="en-US" sz="1600" dirty="0"/>
              <a:t> from none to e3b0c4</a:t>
            </a:r>
          </a:p>
          <a:p>
            <a:r>
              <a:rPr lang="en-US" sz="1600" dirty="0"/>
              <a:t>    (diff output suppressed by </a:t>
            </a:r>
            <a:r>
              <a:rPr lang="en-US" sz="1600" dirty="0" err="1"/>
              <a:t>config</a:t>
            </a:r>
            <a:r>
              <a:rPr lang="en-US" sz="1600" dirty="0"/>
              <a:t>)</a:t>
            </a:r>
          </a:p>
        </p:txBody>
      </p:sp>
      <p:sp>
        <p:nvSpPr>
          <p:cNvPr id="3" name="Title 2"/>
          <p:cNvSpPr>
            <a:spLocks noGrp="1"/>
          </p:cNvSpPr>
          <p:nvPr>
            <p:ph type="title"/>
          </p:nvPr>
        </p:nvSpPr>
        <p:spPr/>
        <p:txBody>
          <a:bodyPr/>
          <a:lstStyle/>
          <a:p>
            <a:r>
              <a:rPr lang="en-US" dirty="0" smtClean="0"/>
              <a:t>Generate attribute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a:t>chef generate attribute cookbooks/apache/ default</a:t>
            </a:r>
          </a:p>
        </p:txBody>
      </p:sp>
    </p:spTree>
    <p:extLst>
      <p:ext uri="{BB962C8B-B14F-4D97-AF65-F5344CB8AC3E}">
        <p14:creationId xmlns:p14="http://schemas.microsoft.com/office/powerpoint/2010/main" val="8790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an attribute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default</a:t>
            </a:r>
            <a:r>
              <a:rPr lang="en-US" b="1" dirty="0">
                <a:solidFill>
                  <a:srgbClr val="CE5C00"/>
                </a:solidFill>
              </a:rPr>
              <a:t>[</a:t>
            </a:r>
            <a:r>
              <a:rPr lang="en-US" b="1" dirty="0">
                <a:solidFill>
                  <a:srgbClr val="4E9A06"/>
                </a:solidFill>
              </a:rPr>
              <a:t>'apache'</a:t>
            </a:r>
            <a:r>
              <a:rPr lang="en-US" b="1" dirty="0">
                <a:solidFill>
                  <a:srgbClr val="CE5C00"/>
                </a:solidFill>
              </a:rPr>
              <a:t>][</a:t>
            </a:r>
            <a:r>
              <a:rPr lang="en-US" b="1" dirty="0">
                <a:solidFill>
                  <a:srgbClr val="4E9A06"/>
                </a:solidFill>
              </a:rPr>
              <a:t>'greeting'</a:t>
            </a:r>
            <a:r>
              <a:rPr lang="en-US" b="1" dirty="0">
                <a:solidFill>
                  <a:srgbClr val="CE5C00"/>
                </a:solidFill>
              </a:rPr>
              <a:t>] = </a:t>
            </a:r>
            <a:r>
              <a:rPr lang="en-US" b="1" dirty="0">
                <a:solidFill>
                  <a:srgbClr val="4E9A06"/>
                </a:solidFill>
              </a:rPr>
              <a:t>'</a:t>
            </a:r>
            <a:r>
              <a:rPr lang="en-US" b="1" dirty="0" smtClean="0">
                <a:solidFill>
                  <a:srgbClr val="4E9A06"/>
                </a:solidFill>
              </a:rPr>
              <a:t>DC</a:t>
            </a:r>
            <a:r>
              <a:rPr lang="en-US" b="1" dirty="0">
                <a:solidFill>
                  <a:srgbClr val="4E9A06"/>
                </a:solidFill>
              </a:rPr>
              <a:t>'</a:t>
            </a:r>
          </a:p>
          <a:p>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dirty="0" smtClean="0"/>
              <a:t>cookbooks/apache/attributes/</a:t>
            </a:r>
            <a:r>
              <a:rPr lang="en-US" dirty="0" err="1" smtClean="0"/>
              <a:t>default.rb</a:t>
            </a:r>
            <a:endParaRPr lang="en-US" dirty="0"/>
          </a:p>
        </p:txBody>
      </p:sp>
    </p:spTree>
    <p:extLst>
      <p:ext uri="{BB962C8B-B14F-4D97-AF65-F5344CB8AC3E}">
        <p14:creationId xmlns:p14="http://schemas.microsoft.com/office/powerpoint/2010/main" val="137990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home page</a:t>
            </a:r>
            <a:endParaRPr lang="en-US" dirty="0"/>
          </a:p>
        </p:txBody>
      </p:sp>
      <p:sp>
        <p:nvSpPr>
          <p:cNvPr id="3" name="Content Placeholder 2"/>
          <p:cNvSpPr>
            <a:spLocks noGrp="1"/>
          </p:cNvSpPr>
          <p:nvPr>
            <p:ph sz="quarter" idx="10"/>
          </p:nvPr>
        </p:nvSpPr>
        <p:spPr/>
        <p:txBody>
          <a:bodyPr>
            <a:normAutofit/>
          </a:bodyPr>
          <a:lstStyle/>
          <a:p>
            <a:r>
              <a:rPr lang="en-US" sz="1900" dirty="0"/>
              <a:t>&lt;h1&gt;hello &lt;%= node['</a:t>
            </a:r>
            <a:r>
              <a:rPr lang="en-US" sz="1900" dirty="0" smtClean="0"/>
              <a:t>apache</a:t>
            </a:r>
            <a:r>
              <a:rPr lang="en-US" sz="1900" dirty="0"/>
              <a:t>']['</a:t>
            </a:r>
            <a:r>
              <a:rPr lang="en-US" sz="1900" dirty="0" smtClean="0"/>
              <a:t>greeting</a:t>
            </a:r>
            <a:r>
              <a:rPr lang="en-US" sz="1900" dirty="0"/>
              <a:t>'] %&gt;&lt;/h1&gt;</a:t>
            </a:r>
          </a:p>
          <a:p>
            <a:endParaRPr lang="en-US" sz="1900" dirty="0"/>
          </a:p>
          <a:p>
            <a:r>
              <a:rPr lang="en-US" sz="1900" dirty="0"/>
              <a:t>&lt;p&gt;</a:t>
            </a:r>
          </a:p>
          <a:p>
            <a:r>
              <a:rPr lang="en-US" sz="1900" dirty="0"/>
              <a:t>  This is a &lt;%= node['platform'] %&gt; &lt;%= node['</a:t>
            </a:r>
            <a:r>
              <a:rPr lang="en-US" sz="1900" dirty="0" err="1"/>
              <a:t>platform_version</a:t>
            </a:r>
            <a:r>
              <a:rPr lang="en-US" sz="1900" dirty="0"/>
              <a:t>'] %&gt; server.</a:t>
            </a:r>
          </a:p>
          <a:p>
            <a:r>
              <a:rPr lang="en-US" sz="1900" dirty="0"/>
              <a:t>  with &lt;%= node['memory']['total'] %&gt; RAM.</a:t>
            </a:r>
          </a:p>
          <a:p>
            <a:r>
              <a:rPr lang="en-US" sz="1900" dirty="0"/>
              <a:t>&lt;/p&gt;</a:t>
            </a:r>
          </a:p>
          <a:p>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a:t>cookbooks/apache/templates/default/</a:t>
            </a:r>
            <a:r>
              <a:rPr lang="en-US" dirty="0" err="1"/>
              <a:t>index.html.erb</a:t>
            </a:r>
            <a:endParaRPr lang="en-US" dirty="0"/>
          </a:p>
        </p:txBody>
      </p:sp>
    </p:spTree>
    <p:extLst>
      <p:ext uri="{BB962C8B-B14F-4D97-AF65-F5344CB8AC3E}">
        <p14:creationId xmlns:p14="http://schemas.microsoft.com/office/powerpoint/2010/main" val="39733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3400" dirty="0"/>
              <a:t>WARNING: No knife configuration file found</a:t>
            </a:r>
          </a:p>
          <a:p>
            <a:r>
              <a:rPr lang="pl-PL" sz="3400" dirty="0"/>
              <a:t>ip-172-31-47-246.ec2.internal</a:t>
            </a:r>
          </a:p>
        </p:txBody>
      </p:sp>
      <p:sp>
        <p:nvSpPr>
          <p:cNvPr id="5" name="Title 4"/>
          <p:cNvSpPr>
            <a:spLocks noGrp="1"/>
          </p:cNvSpPr>
          <p:nvPr>
            <p:ph type="title"/>
          </p:nvPr>
        </p:nvSpPr>
        <p:spPr/>
        <p:txBody>
          <a:bodyPr/>
          <a:lstStyle/>
          <a:p>
            <a:r>
              <a:rPr lang="en-US" dirty="0" smtClean="0"/>
              <a:t>Let’s look at the node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knife node list --local</a:t>
            </a:r>
          </a:p>
        </p:txBody>
      </p:sp>
    </p:spTree>
    <p:extLst>
      <p:ext uri="{BB962C8B-B14F-4D97-AF65-F5344CB8AC3E}">
        <p14:creationId xmlns:p14="http://schemas.microsoft.com/office/powerpoint/2010/main" val="40102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WARNING: No knife configuration file found</a:t>
            </a:r>
          </a:p>
          <a:p>
            <a:r>
              <a:rPr lang="en-US" dirty="0"/>
              <a:t>Node Name:   ip-172-31-47-246.ec2.internal</a:t>
            </a:r>
          </a:p>
          <a:p>
            <a:r>
              <a:rPr lang="en-US" dirty="0"/>
              <a:t>Environment: _default</a:t>
            </a:r>
          </a:p>
          <a:p>
            <a:r>
              <a:rPr lang="en-US" dirty="0"/>
              <a:t>FQDN:        ip-172-31-47-246.ec2.internal</a:t>
            </a:r>
          </a:p>
          <a:p>
            <a:r>
              <a:rPr lang="en-US" dirty="0"/>
              <a:t>IP:          54.173.239.129</a:t>
            </a:r>
          </a:p>
          <a:p>
            <a:r>
              <a:rPr lang="en-US" dirty="0"/>
              <a:t>Run List:    recipe[apache]</a:t>
            </a:r>
          </a:p>
          <a:p>
            <a:r>
              <a:rPr lang="en-US" dirty="0"/>
              <a:t>Roles:</a:t>
            </a:r>
          </a:p>
          <a:p>
            <a:r>
              <a:rPr lang="en-US" dirty="0"/>
              <a:t>Recipes:     apache::default</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fontScale="62500" lnSpcReduction="20000"/>
          </a:bodyPr>
          <a:lstStyle/>
          <a:p>
            <a:r>
              <a:rPr lang="en-US" dirty="0"/>
              <a:t>knife node show ip-172-31-47-246.ec2.internal --local</a:t>
            </a:r>
          </a:p>
        </p:txBody>
      </p:sp>
    </p:spTree>
    <p:extLst>
      <p:ext uri="{BB962C8B-B14F-4D97-AF65-F5344CB8AC3E}">
        <p14:creationId xmlns:p14="http://schemas.microsoft.com/office/powerpoint/2010/main" val="2305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26925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51b17b to a74dd1</a:t>
            </a:r>
          </a:p>
          <a:p>
            <a:r>
              <a:rPr lang="en-US" dirty="0"/>
              <a:t>    --- /</a:t>
            </a:r>
            <a:r>
              <a:rPr lang="en-US" dirty="0" err="1"/>
              <a:t>var</a:t>
            </a:r>
            <a:r>
              <a:rPr lang="en-US" dirty="0"/>
              <a:t>/www/html/</a:t>
            </a:r>
            <a:r>
              <a:rPr lang="en-US" dirty="0" err="1"/>
              <a:t>index.html</a:t>
            </a:r>
            <a:r>
              <a:rPr lang="en-US" dirty="0"/>
              <a:t>        2015-09-23 10:26:04.779566767 +0000</a:t>
            </a:r>
          </a:p>
          <a:p>
            <a:r>
              <a:rPr lang="en-US" dirty="0"/>
              <a:t>    +++ /</a:t>
            </a:r>
            <a:r>
              <a:rPr lang="en-US" dirty="0" err="1"/>
              <a:t>tmp</a:t>
            </a:r>
            <a:r>
              <a:rPr lang="en-US" dirty="0"/>
              <a:t>/chef-rendered-template20150923-13358-f6f2s3        2015-09-23 10:29:40.691566767 +0000</a:t>
            </a:r>
          </a:p>
          <a:p>
            <a:r>
              <a:rPr lang="en-US" dirty="0"/>
              <a:t>    @@ -1,4 +1,4 @@</a:t>
            </a:r>
          </a:p>
          <a:p>
            <a:r>
              <a:rPr lang="en-US" dirty="0"/>
              <a:t>    -&lt;h1&gt;hello world&lt;/h1&gt;</a:t>
            </a:r>
          </a:p>
          <a:p>
            <a:r>
              <a:rPr lang="en-US" dirty="0"/>
              <a:t>    +&lt;h1&gt;hello DC&lt;/h1&gt;</a:t>
            </a:r>
          </a:p>
          <a:p>
            <a:endParaRPr lang="en-US" dirty="0"/>
          </a:p>
          <a:p>
            <a:r>
              <a:rPr lang="en-US" dirty="0"/>
              <a:t>     &lt;p&gt;</a:t>
            </a:r>
          </a:p>
          <a:p>
            <a:r>
              <a:rPr lang="en-US" dirty="0"/>
              <a:t>       This is a </a:t>
            </a:r>
            <a:r>
              <a:rPr lang="en-US" dirty="0" err="1"/>
              <a:t>ubuntu</a:t>
            </a:r>
            <a:r>
              <a:rPr lang="en-US" dirty="0"/>
              <a:t> 14.04 server.</a:t>
            </a:r>
          </a:p>
          <a:p>
            <a:endParaRPr lang="en-US" dirty="0"/>
          </a:p>
          <a:p>
            <a:r>
              <a:rPr lang="en-US" dirty="0"/>
              <a:t>Running handlers:</a:t>
            </a:r>
          </a:p>
          <a:p>
            <a:r>
              <a:rPr lang="en-US" dirty="0"/>
              <a:t>Running handlers complete</a:t>
            </a:r>
          </a:p>
          <a:p>
            <a:r>
              <a:rPr lang="en-US" dirty="0"/>
              <a:t>Chef Client finished, 1/3 resources updated in 1.420250472 seconds</a:t>
            </a:r>
          </a:p>
        </p:txBody>
      </p:sp>
      <p:sp>
        <p:nvSpPr>
          <p:cNvPr id="5" name="Title 4"/>
          <p:cNvSpPr>
            <a:spLocks noGrp="1"/>
          </p:cNvSpPr>
          <p:nvPr>
            <p:ph type="title"/>
          </p:nvPr>
        </p:nvSpPr>
        <p:spPr/>
        <p:txBody>
          <a:bodyPr/>
          <a:lstStyle/>
          <a:p>
            <a:r>
              <a:rPr lang="en-US" dirty="0" smtClean="0"/>
              <a:t>Apply the change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chef-client -</a:t>
            </a:r>
            <a:r>
              <a:rPr lang="en-US" dirty="0" smtClean="0"/>
              <a:t>z</a:t>
            </a:r>
            <a:endParaRPr lang="en-US" dirty="0"/>
          </a:p>
        </p:txBody>
      </p:sp>
    </p:spTree>
    <p:extLst>
      <p:ext uri="{BB962C8B-B14F-4D97-AF65-F5344CB8AC3E}">
        <p14:creationId xmlns:p14="http://schemas.microsoft.com/office/powerpoint/2010/main" val="4107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1959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Agenda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6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a:p>
            <a:r>
              <a:rPr lang="en-US" sz="3400" dirty="0"/>
              <a:t>    greeting: DC</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181288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a:t>
            </a:r>
            <a:endParaRPr lang="en-US" dirty="0"/>
          </a:p>
        </p:txBody>
      </p:sp>
      <p:sp>
        <p:nvSpPr>
          <p:cNvPr id="3" name="Subtitle 2"/>
          <p:cNvSpPr>
            <a:spLocks noGrp="1"/>
          </p:cNvSpPr>
          <p:nvPr>
            <p:ph type="subTitle" idx="1"/>
          </p:nvPr>
        </p:nvSpPr>
        <p:spPr/>
        <p:txBody>
          <a:bodyPr/>
          <a:lstStyle/>
          <a:p>
            <a:r>
              <a:rPr lang="en-US" dirty="0" smtClean="0"/>
              <a:t>Automate your testing</a:t>
            </a:r>
            <a:endParaRPr lang="en-US" dirty="0"/>
          </a:p>
        </p:txBody>
      </p:sp>
    </p:spTree>
    <p:extLst>
      <p:ext uri="{BB962C8B-B14F-4D97-AF65-F5344CB8AC3E}">
        <p14:creationId xmlns:p14="http://schemas.microsoft.com/office/powerpoint/2010/main" val="661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5776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57565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2118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28067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637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4213510216"/>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707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0"/>
          </p:nvPr>
        </p:nvSpPr>
        <p:spPr/>
        <p:txBody>
          <a:bodyPr>
            <a:normAutofit lnSpcReduction="10000"/>
          </a:bodyPr>
          <a:lstStyle/>
          <a:p>
            <a:r>
              <a:rPr lang="en-US" dirty="0"/>
              <a:t>Overview of Chef</a:t>
            </a:r>
          </a:p>
          <a:p>
            <a:r>
              <a:rPr lang="en-US" dirty="0"/>
              <a:t>Resources</a:t>
            </a:r>
          </a:p>
          <a:p>
            <a:r>
              <a:rPr lang="en-US" dirty="0"/>
              <a:t>Recipes</a:t>
            </a:r>
          </a:p>
          <a:p>
            <a:r>
              <a:rPr lang="en-US" dirty="0"/>
              <a:t>Cookbooks</a:t>
            </a:r>
          </a:p>
          <a:p>
            <a:r>
              <a:rPr lang="en-US" dirty="0"/>
              <a:t>Ensuring desired state</a:t>
            </a:r>
          </a:p>
          <a:p>
            <a:r>
              <a:rPr lang="en-US" dirty="0"/>
              <a:t>Infrastructure State</a:t>
            </a:r>
          </a:p>
          <a:p>
            <a:r>
              <a:rPr lang="en-US" dirty="0"/>
              <a:t>Faster Feedback with Testing</a:t>
            </a:r>
          </a:p>
          <a:p>
            <a:r>
              <a:rPr lang="en-US" dirty="0"/>
              <a:t>Wrap Up</a:t>
            </a:r>
          </a:p>
        </p:txBody>
      </p:sp>
    </p:spTree>
    <p:extLst>
      <p:ext uri="{BB962C8B-B14F-4D97-AF65-F5344CB8AC3E}">
        <p14:creationId xmlns:p14="http://schemas.microsoft.com/office/powerpoint/2010/main" val="12093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5893316"/>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6013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3435203"/>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8483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47199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41871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34890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5841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1600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296782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3621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949890842"/>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15157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2832184863"/>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5133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downloads.getchef.com</a:t>
            </a:r>
            <a:r>
              <a:rPr lang="en-US" sz="3600" dirty="0"/>
              <a:t>/chef-</a:t>
            </a:r>
            <a:r>
              <a:rPr lang="en-US" sz="3600" dirty="0" err="1" smtClean="0"/>
              <a:t>dk</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endParaRPr lang="en-US" sz="3600" dirty="0"/>
          </a:p>
          <a:p>
            <a:pPr marL="0" indent="0">
              <a:buNone/>
            </a:pPr>
            <a:endParaRPr lang="en-US" sz="3600" dirty="0"/>
          </a:p>
        </p:txBody>
      </p:sp>
    </p:spTree>
    <p:extLst>
      <p:ext uri="{BB962C8B-B14F-4D97-AF65-F5344CB8AC3E}">
        <p14:creationId xmlns:p14="http://schemas.microsoft.com/office/powerpoint/2010/main" val="21762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Breaks!</a:t>
            </a:r>
            <a:endParaRPr lang="en-US" dirty="0"/>
          </a:p>
        </p:txBody>
      </p:sp>
      <p:sp>
        <p:nvSpPr>
          <p:cNvPr id="3" name="Text Placeholder 2"/>
          <p:cNvSpPr>
            <a:spLocks noGrp="1"/>
          </p:cNvSpPr>
          <p:nvPr>
            <p:ph type="body" sz="quarter" idx="10"/>
          </p:nvPr>
        </p:nvSpPr>
        <p:spPr/>
        <p:txBody>
          <a:bodyPr/>
          <a:lstStyle/>
          <a:p>
            <a:r>
              <a:rPr lang="en-US" dirty="0" smtClean="0"/>
              <a:t>We’ll take breaks when we need them</a:t>
            </a:r>
          </a:p>
          <a:p>
            <a:r>
              <a:rPr lang="en-US" dirty="0" smtClean="0"/>
              <a:t>We will break for lunch, but lunch is not provided</a:t>
            </a:r>
            <a:endParaRPr lang="en-US" dirty="0"/>
          </a:p>
        </p:txBody>
      </p:sp>
    </p:spTree>
    <p:extLst>
      <p:ext uri="{BB962C8B-B14F-4D97-AF65-F5344CB8AC3E}">
        <p14:creationId xmlns:p14="http://schemas.microsoft.com/office/powerpoint/2010/main" val="2491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28620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74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Docker</a:t>
            </a:r>
            <a:endParaRPr lang="en-US" dirty="0"/>
          </a:p>
        </p:txBody>
      </p:sp>
      <p:sp>
        <p:nvSpPr>
          <p:cNvPr id="6" name="Text Placeholder 5"/>
          <p:cNvSpPr>
            <a:spLocks noGrp="1"/>
          </p:cNvSpPr>
          <p:nvPr>
            <p:ph type="body" sz="quarter" idx="10"/>
          </p:nvPr>
        </p:nvSpPr>
        <p:spPr/>
        <p:txBody>
          <a:bodyPr/>
          <a:lstStyle/>
          <a:p>
            <a:r>
              <a:rPr lang="en-US" dirty="0" smtClean="0"/>
              <a:t>Portable, lightweight application runtime</a:t>
            </a:r>
          </a:p>
          <a:p>
            <a:r>
              <a:rPr lang="en-US" dirty="0" smtClean="0"/>
              <a:t>Linux containers</a:t>
            </a:r>
          </a:p>
          <a:p>
            <a:r>
              <a:rPr lang="en-US" dirty="0" smtClean="0"/>
              <a:t>Installed on the workstation</a:t>
            </a:r>
            <a:endParaRPr lang="en-US" dirty="0"/>
          </a:p>
        </p:txBody>
      </p:sp>
      <p:sp>
        <p:nvSpPr>
          <p:cNvPr id="9" name="Content Placeholder 8"/>
          <p:cNvSpPr>
            <a:spLocks noGrp="1"/>
          </p:cNvSpPr>
          <p:nvPr>
            <p:ph sz="quarter" idx="12"/>
          </p:nvPr>
        </p:nvSpPr>
        <p:spPr/>
        <p:txBody>
          <a:bodyPr/>
          <a:lstStyle/>
          <a:p>
            <a:r>
              <a:rPr lang="en-US" dirty="0"/>
              <a:t>https://d3oypxn00j2a10.cloudfront.net/0.10.3/</a:t>
            </a:r>
            <a:r>
              <a:rPr lang="en-US" dirty="0" err="1"/>
              <a:t>img</a:t>
            </a:r>
            <a:r>
              <a:rPr lang="en-US" dirty="0"/>
              <a:t>/homepage/</a:t>
            </a:r>
            <a:r>
              <a:rPr lang="en-US" dirty="0" err="1"/>
              <a:t>docker</a:t>
            </a:r>
            <a:r>
              <a:rPr lang="en-US" dirty="0"/>
              <a:t>-whale-home-logo-@2x.png?cf34b4b2b839</a:t>
            </a: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34267" b="-34267"/>
          <a:stretch>
            <a:fillRect/>
          </a:stretch>
        </p:blipFill>
        <p:spPr>
          <a:prstGeom prst="rect">
            <a:avLst/>
          </a:prstGeom>
        </p:spPr>
      </p:pic>
    </p:spTree>
    <p:extLst>
      <p:ext uri="{BB962C8B-B14F-4D97-AF65-F5344CB8AC3E}">
        <p14:creationId xmlns:p14="http://schemas.microsoft.com/office/powerpoint/2010/main" val="15720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rmAutofit/>
          </a:bodyPr>
          <a:lstStyle/>
          <a:p>
            <a:r>
              <a:rPr lang="nl-NL" sz="1500" dirty="0"/>
              <a:t>REPOSITORY          TAG                 IMAGE ID            CREATED             VIRTUAL SIZE</a:t>
            </a:r>
          </a:p>
          <a:p>
            <a:r>
              <a:rPr lang="nl-NL" sz="1500" dirty="0" err="1"/>
              <a:t>centos</a:t>
            </a:r>
            <a:r>
              <a:rPr lang="nl-NL" sz="1500" dirty="0"/>
              <a:t>              6                   72703a0520b7        2 weeks </a:t>
            </a:r>
            <a:r>
              <a:rPr lang="nl-NL" sz="1500" dirty="0" err="1"/>
              <a:t>ago</a:t>
            </a:r>
            <a:r>
              <a:rPr lang="nl-NL" sz="1500" dirty="0"/>
              <a:t>         190.6 MB</a:t>
            </a:r>
          </a:p>
          <a:p>
            <a:r>
              <a:rPr lang="nl-NL" sz="1500" dirty="0" err="1"/>
              <a:t>centos</a:t>
            </a:r>
            <a:r>
              <a:rPr lang="nl-NL" sz="1500" dirty="0"/>
              <a:t>              7                   0f73ae75014f        2 weeks </a:t>
            </a:r>
            <a:r>
              <a:rPr lang="nl-NL" sz="1500" dirty="0" err="1"/>
              <a:t>ago</a:t>
            </a:r>
            <a:r>
              <a:rPr lang="nl-NL" sz="1500" dirty="0"/>
              <a:t>         172.3 MB</a:t>
            </a:r>
          </a:p>
          <a:p>
            <a:r>
              <a:rPr lang="nl-NL" sz="1500" dirty="0" err="1"/>
              <a:t>ubuntu</a:t>
            </a:r>
            <a:r>
              <a:rPr lang="nl-NL" sz="1500" dirty="0"/>
              <a:t>              14.04               91e54dfb1179        4 weeks </a:t>
            </a:r>
            <a:r>
              <a:rPr lang="nl-NL" sz="1500" dirty="0" err="1"/>
              <a:t>ago</a:t>
            </a:r>
            <a:r>
              <a:rPr lang="nl-NL" sz="1500" dirty="0"/>
              <a:t>         188.3 MB</a:t>
            </a:r>
          </a:p>
          <a:p>
            <a:r>
              <a:rPr lang="nl-NL" sz="1500" dirty="0" err="1"/>
              <a:t>centos</a:t>
            </a:r>
            <a:r>
              <a:rPr lang="nl-NL" sz="1500" dirty="0"/>
              <a:t>              5                   9069226e092e        5 </a:t>
            </a:r>
            <a:r>
              <a:rPr lang="nl-NL" sz="1500" dirty="0" err="1"/>
              <a:t>months</a:t>
            </a:r>
            <a:r>
              <a:rPr lang="nl-NL" sz="1500" dirty="0"/>
              <a:t> </a:t>
            </a:r>
            <a:r>
              <a:rPr lang="nl-NL" sz="1500" dirty="0" err="1"/>
              <a:t>ago</a:t>
            </a:r>
            <a:r>
              <a:rPr lang="nl-NL" sz="1500" dirty="0"/>
              <a:t>        284.1 MB</a:t>
            </a:r>
          </a:p>
        </p:txBody>
      </p:sp>
      <p:sp>
        <p:nvSpPr>
          <p:cNvPr id="6" name="Title 5"/>
          <p:cNvSpPr>
            <a:spLocks noGrp="1"/>
          </p:cNvSpPr>
          <p:nvPr>
            <p:ph type="title"/>
          </p:nvPr>
        </p:nvSpPr>
        <p:spPr/>
        <p:txBody>
          <a:bodyPr/>
          <a:lstStyle/>
          <a:p>
            <a:r>
              <a:rPr lang="en-US" dirty="0" smtClean="0"/>
              <a:t>Verify </a:t>
            </a:r>
            <a:r>
              <a:rPr lang="en-US" dirty="0" err="1" smtClean="0"/>
              <a:t>docker</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err="1" smtClean="0"/>
              <a:t>sudo</a:t>
            </a:r>
            <a:r>
              <a:rPr lang="en-US" dirty="0" smtClean="0"/>
              <a:t> </a:t>
            </a:r>
            <a:r>
              <a:rPr lang="en-US" dirty="0" err="1" smtClean="0"/>
              <a:t>docker</a:t>
            </a:r>
            <a:r>
              <a:rPr lang="en-US" dirty="0" smtClean="0"/>
              <a:t> images</a:t>
            </a:r>
            <a:endParaRPr lang="en-US" dirty="0"/>
          </a:p>
        </p:txBody>
      </p:sp>
    </p:spTree>
    <p:extLst>
      <p:ext uri="{BB962C8B-B14F-4D97-AF65-F5344CB8AC3E}">
        <p14:creationId xmlns:p14="http://schemas.microsoft.com/office/powerpoint/2010/main" val="100263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a:t>
            </a:r>
            <a:r>
              <a:rPr lang="en-US" dirty="0" err="1" smtClean="0"/>
              <a:t>docker</a:t>
            </a:r>
            <a:r>
              <a:rPr lang="en-US" dirty="0" smtClean="0"/>
              <a:t> gem</a:t>
            </a:r>
            <a:endParaRPr lang="en-US" dirty="0"/>
          </a:p>
        </p:txBody>
      </p:sp>
      <p:sp>
        <p:nvSpPr>
          <p:cNvPr id="6" name="Text Placeholder 5"/>
          <p:cNvSpPr>
            <a:spLocks noGrp="1"/>
          </p:cNvSpPr>
          <p:nvPr>
            <p:ph type="body" sz="quarter" idx="10"/>
          </p:nvPr>
        </p:nvSpPr>
        <p:spPr/>
        <p:txBody>
          <a:bodyPr/>
          <a:lstStyle/>
          <a:p>
            <a:r>
              <a:rPr lang="en-US" dirty="0" smtClean="0"/>
              <a:t>A driver that allows Test Kitchen to work with </a:t>
            </a:r>
            <a:r>
              <a:rPr lang="en-US" dirty="0" err="1" smtClean="0"/>
              <a:t>Docker</a:t>
            </a:r>
            <a:endParaRPr lang="en-US" dirty="0" smtClean="0"/>
          </a:p>
          <a:p>
            <a:r>
              <a:rPr lang="en-US" dirty="0" smtClean="0"/>
              <a:t>Installed on the workstation</a:t>
            </a:r>
          </a:p>
          <a:p>
            <a:endParaRPr lang="en-US" dirty="0"/>
          </a:p>
          <a:p>
            <a:r>
              <a:rPr lang="en-US" dirty="0" err="1" smtClean="0"/>
              <a:t>ChefDK</a:t>
            </a:r>
            <a:r>
              <a:rPr lang="en-US" dirty="0" smtClean="0"/>
              <a:t> includes kitchen-vagrant</a:t>
            </a:r>
          </a:p>
        </p:txBody>
      </p:sp>
    </p:spTree>
    <p:extLst>
      <p:ext uri="{BB962C8B-B14F-4D97-AF65-F5344CB8AC3E}">
        <p14:creationId xmlns:p14="http://schemas.microsoft.com/office/powerpoint/2010/main" val="2372910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LOCAL GEMS ***</a:t>
            </a:r>
          </a:p>
          <a:p>
            <a:endParaRPr lang="en-US" dirty="0"/>
          </a:p>
          <a:p>
            <a:r>
              <a:rPr lang="en-US" dirty="0"/>
              <a:t>kitchen-</a:t>
            </a:r>
            <a:r>
              <a:rPr lang="en-US" dirty="0" err="1"/>
              <a:t>docker</a:t>
            </a:r>
            <a:r>
              <a:rPr lang="en-US" dirty="0"/>
              <a:t> (2.3.0)</a:t>
            </a:r>
          </a:p>
          <a:p>
            <a:r>
              <a:rPr lang="en-US" dirty="0"/>
              <a:t>kitchen-vagrant (0.18.0)</a:t>
            </a:r>
          </a:p>
          <a:p>
            <a:r>
              <a:rPr lang="en-US" dirty="0"/>
              <a:t>test-kitchen (1.4.2)</a:t>
            </a:r>
          </a:p>
        </p:txBody>
      </p:sp>
      <p:sp>
        <p:nvSpPr>
          <p:cNvPr id="3" name="Title 2"/>
          <p:cNvSpPr>
            <a:spLocks noGrp="1"/>
          </p:cNvSpPr>
          <p:nvPr>
            <p:ph type="title"/>
          </p:nvPr>
        </p:nvSpPr>
        <p:spPr/>
        <p:txBody>
          <a:bodyPr/>
          <a:lstStyle/>
          <a:p>
            <a:r>
              <a:rPr lang="en-US" dirty="0" smtClean="0"/>
              <a:t>Verify kitchen-</a:t>
            </a:r>
            <a:r>
              <a:rPr lang="en-US" dirty="0" err="1" smtClean="0"/>
              <a:t>docker</a:t>
            </a:r>
            <a:r>
              <a:rPr lang="en-US" dirty="0" smtClean="0"/>
              <a:t> is installed</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gem list kitchen</a:t>
            </a:r>
            <a:endParaRPr lang="en-US" dirty="0"/>
          </a:p>
        </p:txBody>
      </p:sp>
    </p:spTree>
    <p:extLst>
      <p:ext uri="{BB962C8B-B14F-4D97-AF65-F5344CB8AC3E}">
        <p14:creationId xmlns:p14="http://schemas.microsoft.com/office/powerpoint/2010/main" val="135627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a:t>
            </a:r>
            <a:r>
              <a:rPr lang="en-US" dirty="0" smtClean="0"/>
              <a:t>7 – Verify chef-client success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Testing our cookbook takes too long</a:t>
            </a:r>
          </a:p>
          <a:p>
            <a:r>
              <a:rPr lang="en-US" b="1" dirty="0" smtClean="0"/>
              <a:t>Success Criteria</a:t>
            </a:r>
            <a:r>
              <a:rPr lang="en-US" dirty="0" smtClean="0"/>
              <a:t>:  Our cookbook runs in test kitchen</a:t>
            </a:r>
            <a:endParaRPr lang="en-US" dirty="0"/>
          </a:p>
          <a:p>
            <a:pPr marL="0" indent="0">
              <a:buNone/>
            </a:pPr>
            <a:endParaRPr lang="en-US" dirty="0" smtClean="0"/>
          </a:p>
        </p:txBody>
      </p:sp>
    </p:spTree>
    <p:extLst>
      <p:ext uri="{BB962C8B-B14F-4D97-AF65-F5344CB8AC3E}">
        <p14:creationId xmlns:p14="http://schemas.microsoft.com/office/powerpoint/2010/main" val="181111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900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14001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910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103.4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896cb2b32162</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7998c2114ff3</a:t>
            </a:r>
          </a:p>
          <a:p>
            <a:r>
              <a:rPr lang="en-US" dirty="0"/>
              <a:t>       Removing intermediate container 896cb2b32162</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cc133734bf7d</a:t>
            </a:r>
          </a:p>
          <a:p>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30347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downloads.chef.io</a:t>
            </a:r>
            <a:r>
              <a:rPr lang="en-US" sz="3600" dirty="0"/>
              <a:t>/chef-</a:t>
            </a:r>
            <a:r>
              <a:rPr lang="en-US" sz="3600" dirty="0" err="1"/>
              <a:t>dk</a:t>
            </a:r>
            <a:r>
              <a:rPr lang="en-US" sz="3600" dirty="0"/>
              <a:t>/</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pPr marL="0" indent="0">
              <a:buNone/>
            </a:pPr>
            <a:endParaRPr lang="en-US" sz="3600" dirty="0"/>
          </a:p>
        </p:txBody>
      </p:sp>
    </p:spTree>
    <p:extLst>
      <p:ext uri="{BB962C8B-B14F-4D97-AF65-F5344CB8AC3E}">
        <p14:creationId xmlns:p14="http://schemas.microsoft.com/office/powerpoint/2010/main" val="22192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3364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09:48:21 2015 from 172.17.42.1</a:t>
            </a:r>
          </a:p>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379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12428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42289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770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3607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379022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525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4274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44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Code, Questions, etc.</a:t>
            </a:r>
            <a:endParaRPr lang="en-US" dirty="0"/>
          </a:p>
        </p:txBody>
      </p:sp>
      <p:sp>
        <p:nvSpPr>
          <p:cNvPr id="3" name="Text Placeholder 2"/>
          <p:cNvSpPr>
            <a:spLocks noGrp="1"/>
          </p:cNvSpPr>
          <p:nvPr>
            <p:ph type="body" sz="quarter" idx="10"/>
          </p:nvPr>
        </p:nvSpPr>
        <p:spPr/>
        <p:txBody>
          <a:bodyPr/>
          <a:lstStyle/>
          <a:p>
            <a:r>
              <a:rPr lang="en-US" sz="3600" dirty="0" err="1"/>
              <a:t>github.com</a:t>
            </a:r>
            <a:r>
              <a:rPr lang="en-US" sz="3600" dirty="0"/>
              <a:t>/</a:t>
            </a:r>
            <a:r>
              <a:rPr lang="en-US" sz="3600" dirty="0" err="1"/>
              <a:t>nathenharvey</a:t>
            </a:r>
            <a:r>
              <a:rPr lang="en-US" sz="3600" dirty="0"/>
              <a:t>/</a:t>
            </a:r>
            <a:r>
              <a:rPr lang="en-US" sz="3600" dirty="0" err="1"/>
              <a:t>surge_introduction_to_chef</a:t>
            </a:r>
            <a:r>
              <a:rPr lang="en-US" sz="3600" dirty="0"/>
              <a:t> </a:t>
            </a:r>
            <a:endParaRPr lang="en-US" sz="3600" dirty="0" smtClean="0"/>
          </a:p>
          <a:p>
            <a:endParaRPr lang="en-US" sz="3600" dirty="0"/>
          </a:p>
          <a:p>
            <a:r>
              <a:rPr lang="en-US" sz="3600" dirty="0" smtClean="0"/>
              <a:t>Slides are available now (subject to change)</a:t>
            </a:r>
          </a:p>
          <a:p>
            <a:r>
              <a:rPr lang="en-US" sz="3600" dirty="0" smtClean="0"/>
              <a:t>Code will be added as we go</a:t>
            </a:r>
          </a:p>
          <a:p>
            <a:r>
              <a:rPr lang="en-US" sz="3600" dirty="0" smtClean="0"/>
              <a:t>Submit PRs for any questions or topics that you’d like to see covered</a:t>
            </a:r>
            <a:endParaRPr lang="en-US" sz="3600" dirty="0"/>
          </a:p>
        </p:txBody>
      </p:sp>
    </p:spTree>
    <p:extLst>
      <p:ext uri="{BB962C8B-B14F-4D97-AF65-F5344CB8AC3E}">
        <p14:creationId xmlns:p14="http://schemas.microsoft.com/office/powerpoint/2010/main" val="19246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-----&gt; Starting Kitchen (v1.4.2)</a:t>
            </a:r>
          </a:p>
          <a:p>
            <a:r>
              <a:rPr lang="en-US" dirty="0"/>
              <a:t>-----&gt; Converging &lt;default-centos-71&gt;...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p>
          <a:p>
            <a:r>
              <a:rPr lang="en-US" dirty="0"/>
              <a:t>       Downloading Chef  for el...</a:t>
            </a:r>
          </a:p>
          <a:p>
            <a:r>
              <a:rPr lang="en-US" dirty="0"/>
              <a:t>       downloading https://</a:t>
            </a:r>
            <a:r>
              <a:rPr lang="en-US" dirty="0" err="1"/>
              <a:t>www.chef.io</a:t>
            </a:r>
            <a:r>
              <a:rPr lang="en-US" dirty="0"/>
              <a:t>/chef/</a:t>
            </a:r>
            <a:r>
              <a:rPr lang="en-US" dirty="0" err="1"/>
              <a:t>metadata?v</a:t>
            </a:r>
            <a:r>
              <a:rPr lang="en-US" dirty="0"/>
              <a:t>=&amp;prerelease=</a:t>
            </a:r>
            <a:r>
              <a:rPr lang="en-US" dirty="0" err="1"/>
              <a:t>false&amp;nightlies</a:t>
            </a:r>
            <a:r>
              <a:rPr lang="en-US" dirty="0"/>
              <a:t>=</a:t>
            </a:r>
            <a:r>
              <a:rPr lang="en-US" dirty="0" err="1"/>
              <a:t>false&amp;p</a:t>
            </a:r>
            <a:r>
              <a:rPr lang="en-US" dirty="0"/>
              <a:t>=</a:t>
            </a:r>
            <a:r>
              <a:rPr lang="en-US" dirty="0" err="1"/>
              <a:t>el&amp;pv</a:t>
            </a:r>
            <a:r>
              <a:rPr lang="en-US" dirty="0"/>
              <a:t>=7&amp;m=x86_64</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8411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19659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4569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8</a:t>
            </a:r>
            <a:r>
              <a:rPr lang="en-US" dirty="0" smtClean="0"/>
              <a:t> – Verify the node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Successful converge does not necessarily mean  the node is in the desired state.</a:t>
            </a:r>
          </a:p>
          <a:p>
            <a:r>
              <a:rPr lang="en-US" b="1" dirty="0" smtClean="0"/>
              <a:t>Success Criteria</a:t>
            </a:r>
            <a:r>
              <a:rPr lang="en-US" dirty="0" smtClean="0"/>
              <a:t>:  Verify our home page is being served.</a:t>
            </a:r>
            <a:endParaRPr lang="en-US" dirty="0"/>
          </a:p>
          <a:p>
            <a:pPr marL="0" indent="0">
              <a:buNone/>
            </a:pPr>
            <a:endParaRPr lang="en-US" dirty="0" smtClean="0"/>
          </a:p>
        </p:txBody>
      </p:sp>
    </p:spTree>
    <p:extLst>
      <p:ext uri="{BB962C8B-B14F-4D97-AF65-F5344CB8AC3E}">
        <p14:creationId xmlns:p14="http://schemas.microsoft.com/office/powerpoint/2010/main" val="35258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10:44:37 2015 from 172.17.42.1</a:t>
            </a:r>
          </a:p>
        </p:txBody>
      </p:sp>
      <p:sp>
        <p:nvSpPr>
          <p:cNvPr id="4" name="Title 3"/>
          <p:cNvSpPr>
            <a:spLocks noGrp="1"/>
          </p:cNvSpPr>
          <p:nvPr>
            <p:ph type="title"/>
          </p:nvPr>
        </p:nvSpPr>
        <p:spPr/>
        <p:txBody>
          <a:bodyPr/>
          <a:lstStyle/>
          <a:p>
            <a:r>
              <a:rPr lang="en-US" dirty="0" smtClean="0"/>
              <a:t>Manually Inspect with kitchen login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767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a:t>Manually Inspect with kitchen login</a:t>
            </a:r>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2027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39713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60211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7555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79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Overview of Chef</a:t>
            </a:r>
            <a:endParaRPr lang="en-US" dirty="0"/>
          </a:p>
        </p:txBody>
      </p:sp>
      <p:sp>
        <p:nvSpPr>
          <p:cNvPr id="3" name="Subtitle 2"/>
          <p:cNvSpPr>
            <a:spLocks noGrp="1"/>
          </p:cNvSpPr>
          <p:nvPr>
            <p:ph type="subTitle" idx="1"/>
          </p:nvPr>
        </p:nvSpPr>
        <p:spPr/>
        <p:txBody>
          <a:bodyPr/>
          <a:lstStyle/>
          <a:p>
            <a:r>
              <a:rPr lang="en-US" dirty="0" smtClean="0"/>
              <a:t>Policy-based Infrastructure as Code</a:t>
            </a:r>
            <a:endParaRPr lang="en-US" dirty="0"/>
          </a:p>
        </p:txBody>
      </p:sp>
    </p:spTree>
    <p:extLst>
      <p:ext uri="{BB962C8B-B14F-4D97-AF65-F5344CB8AC3E}">
        <p14:creationId xmlns:p14="http://schemas.microsoft.com/office/powerpoint/2010/main" val="2516548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19296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55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3379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12541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10244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-----&gt; Setting up Busser</a:t>
            </a:r>
          </a:p>
          <a:p>
            <a:r>
              <a:rPr lang="en-US" dirty="0"/>
              <a:t>       Creating BUSSER_ROOT in /</a:t>
            </a:r>
            <a:r>
              <a:rPr lang="en-US" dirty="0" err="1"/>
              <a:t>tmp</a:t>
            </a:r>
            <a:r>
              <a:rPr lang="en-US" dirty="0"/>
              <a:t>/busser</a:t>
            </a:r>
          </a:p>
          <a:p>
            <a:r>
              <a:rPr lang="en-US" dirty="0"/>
              <a:t>       Creating busser </a:t>
            </a:r>
            <a:r>
              <a:rPr lang="en-US" dirty="0" err="1"/>
              <a:t>binstub</a:t>
            </a:r>
            <a:endParaRPr lang="en-US" dirty="0"/>
          </a:p>
          <a:p>
            <a:r>
              <a:rPr lang="en-US" dirty="0"/>
              <a:t>       Plugin </a:t>
            </a:r>
            <a:r>
              <a:rPr lang="en-US" dirty="0" err="1"/>
              <a:t>serverspec</a:t>
            </a:r>
            <a:r>
              <a:rPr lang="en-US" dirty="0"/>
              <a:t> installed (version 0.2.6)</a:t>
            </a:r>
          </a:p>
          <a:p>
            <a:r>
              <a:rPr lang="en-US" dirty="0"/>
              <a:t>-----&gt; Running </a:t>
            </a:r>
            <a:r>
              <a:rPr lang="en-US" dirty="0" err="1"/>
              <a:t>postinstall</a:t>
            </a:r>
            <a:r>
              <a:rPr lang="en-US" dirty="0"/>
              <a:t> for </a:t>
            </a:r>
            <a:r>
              <a:rPr lang="en-US" dirty="0" err="1"/>
              <a:t>serverspec</a:t>
            </a:r>
            <a:r>
              <a:rPr lang="en-US" dirty="0"/>
              <a:t> plugin</a:t>
            </a:r>
          </a:p>
          <a:p>
            <a:r>
              <a:rPr lang="en-US" dirty="0"/>
              <a:t>       Finished setting up &lt;default-centos-64&gt; (0m32.59s).</a:t>
            </a:r>
          </a:p>
          <a:p>
            <a:r>
              <a:rPr lang="en-US" dirty="0"/>
              <a:t>-----&gt; Verifying &lt;default-centos-64&gt;...</a:t>
            </a:r>
          </a:p>
          <a:p>
            <a:r>
              <a:rPr lang="en-US" dirty="0"/>
              <a:t>       Suite path directory /</a:t>
            </a:r>
            <a:r>
              <a:rPr lang="en-US" dirty="0" err="1"/>
              <a:t>tmp</a:t>
            </a:r>
            <a:r>
              <a:rPr lang="en-US" dirty="0"/>
              <a:t>/busser/suites does not exist, skipping.</a:t>
            </a:r>
          </a:p>
          <a:p>
            <a:r>
              <a:rPr lang="en-US" dirty="0"/>
              <a:t>       Uploading /</a:t>
            </a:r>
            <a:r>
              <a:rPr lang="en-US" dirty="0" err="1"/>
              <a:t>tmp</a:t>
            </a:r>
            <a:r>
              <a:rPr lang="en-US" dirty="0"/>
              <a:t>/busser/suites/</a:t>
            </a:r>
            <a:r>
              <a:rPr lang="en-US" dirty="0" err="1"/>
              <a:t>serverspec</a:t>
            </a:r>
            <a:r>
              <a:rPr lang="en-US" dirty="0"/>
              <a:t>/</a:t>
            </a:r>
            <a:r>
              <a:rPr lang="en-US" dirty="0" err="1"/>
              <a:t>default_spec.rb</a:t>
            </a:r>
            <a:r>
              <a:rPr lang="en-US" dirty="0"/>
              <a:t> (mode=0664)</a:t>
            </a:r>
          </a:p>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-S /opt/chef/embedded/bin/</a:t>
            </a:r>
            <a:r>
              <a:rPr lang="en-US" dirty="0" err="1"/>
              <a:t>rspec</a:t>
            </a:r>
            <a:r>
              <a:rPr lang="en-US" dirty="0"/>
              <a:t> /</a:t>
            </a:r>
            <a:r>
              <a:rPr lang="en-US" dirty="0" err="1"/>
              <a:t>tmp</a:t>
            </a:r>
            <a:r>
              <a:rPr lang="en-US" dirty="0"/>
              <a:t>/busser/suites/</a:t>
            </a:r>
            <a:r>
              <a:rPr lang="en-US" dirty="0" err="1"/>
              <a:t>serverspec</a:t>
            </a:r>
            <a:r>
              <a:rPr lang="en-US" dirty="0"/>
              <a:t>/</a:t>
            </a:r>
            <a:r>
              <a:rPr lang="en-US" dirty="0" err="1"/>
              <a:t>default_spec.rb</a:t>
            </a:r>
            <a:r>
              <a:rPr lang="en-US" dirty="0"/>
              <a:t> --color --format documentation</a:t>
            </a:r>
          </a:p>
          <a:p>
            <a:endParaRPr lang="en-US" dirty="0"/>
          </a:p>
          <a:p>
            <a:r>
              <a:rPr lang="en-US" dirty="0"/>
              <a:t>       apache</a:t>
            </a:r>
          </a:p>
          <a:p>
            <a:r>
              <a:rPr lang="en-US" dirty="0"/>
              <a:t>         is installed</a:t>
            </a:r>
          </a:p>
          <a:p>
            <a:endParaRPr lang="en-US" dirty="0"/>
          </a:p>
          <a:p>
            <a:r>
              <a:rPr lang="en-US" dirty="0"/>
              <a:t>       Finished in 0.29547 seconds</a:t>
            </a:r>
          </a:p>
          <a:p>
            <a:r>
              <a:rPr lang="en-US" dirty="0"/>
              <a:t>       1 example, 0 failures</a:t>
            </a:r>
          </a:p>
          <a:p>
            <a:r>
              <a:rPr lang="en-US" dirty="0"/>
              <a:t>       Finished verifying &lt;default-centos-64&gt; (0m4.44s).</a:t>
            </a:r>
          </a:p>
          <a:p>
            <a:r>
              <a:rPr lang="en-US" dirty="0"/>
              <a:t>-----&gt; Kitchen is finished. (1m25.74s)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5988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3665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500" dirty="0"/>
              <a:t> apache</a:t>
            </a:r>
          </a:p>
          <a:p>
            <a:r>
              <a:rPr lang="en-US" sz="2500" dirty="0"/>
              <a:t>         is installed</a:t>
            </a:r>
          </a:p>
          <a:p>
            <a:r>
              <a:rPr lang="en-US" sz="2500" dirty="0"/>
              <a:t>         is running</a:t>
            </a:r>
          </a:p>
          <a:p>
            <a:r>
              <a:rPr lang="en-US" sz="2500" dirty="0"/>
              <a:t>         is </a:t>
            </a:r>
            <a:r>
              <a:rPr lang="en-US" sz="2500" dirty="0" smtClean="0"/>
              <a:t>listening on </a:t>
            </a:r>
            <a:r>
              <a:rPr lang="en-US" sz="2500" dirty="0"/>
              <a:t>port 80</a:t>
            </a:r>
          </a:p>
          <a:p>
            <a:r>
              <a:rPr lang="en-US" sz="2500" dirty="0"/>
              <a:t>         displays a custom home page</a:t>
            </a:r>
          </a:p>
          <a:p>
            <a:endParaRPr lang="en-US" sz="2500" dirty="0"/>
          </a:p>
          <a:p>
            <a:r>
              <a:rPr lang="en-US" sz="2500" dirty="0"/>
              <a:t>       Finished in 0.3968 seconds</a:t>
            </a:r>
          </a:p>
          <a:p>
            <a:r>
              <a:rPr lang="en-US" sz="2500" dirty="0"/>
              <a:t>       4 examples, 0 failures</a:t>
            </a:r>
          </a:p>
          <a:p>
            <a:r>
              <a:rPr lang="en-US" sz="2500" dirty="0"/>
              <a:t>       Finished verifying &lt;default-centos-64&gt; (0m4.25s).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7041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smtClean="0">
                <a:solidFill>
                  <a:srgbClr val="0000CF"/>
                </a:solidFill>
              </a:rPr>
              <a:t>81</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2" name="Frame 1"/>
          <p:cNvSpPr/>
          <p:nvPr/>
        </p:nvSpPr>
        <p:spPr bwMode="auto">
          <a:xfrm>
            <a:off x="889000" y="4445000"/>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9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sz="2500" dirty="0"/>
              <a:t> apache</a:t>
            </a:r>
          </a:p>
          <a:p>
            <a:r>
              <a:rPr lang="en-US" sz="2500" dirty="0"/>
              <a:t>         is installed</a:t>
            </a:r>
          </a:p>
          <a:p>
            <a:r>
              <a:rPr lang="en-US" sz="2500" dirty="0"/>
              <a:t>         is running</a:t>
            </a:r>
          </a:p>
          <a:p>
            <a:r>
              <a:rPr lang="en-US" sz="2500" dirty="0"/>
              <a:t>         is listening on port 80 (FAILED - 1)</a:t>
            </a:r>
          </a:p>
          <a:p>
            <a:r>
              <a:rPr lang="en-US" sz="2500" dirty="0"/>
              <a:t>         displays a custom home page</a:t>
            </a:r>
          </a:p>
          <a:p>
            <a:endParaRPr lang="en-US" sz="2500" dirty="0"/>
          </a:p>
          <a:p>
            <a:r>
              <a:rPr lang="en-US" sz="2500" dirty="0"/>
              <a:t>       Failures:</a:t>
            </a:r>
          </a:p>
          <a:p>
            <a:endParaRPr lang="en-US" sz="2500" dirty="0"/>
          </a:p>
          <a:p>
            <a:r>
              <a:rPr lang="en-US" sz="2500" dirty="0"/>
              <a:t>         1) apache is listening on port 80</a:t>
            </a:r>
          </a:p>
          <a:p>
            <a:r>
              <a:rPr lang="en-US" sz="2500" dirty="0"/>
              <a:t>            On host ``</a:t>
            </a:r>
          </a:p>
          <a:p>
            <a:r>
              <a:rPr lang="en-US" sz="2500" dirty="0"/>
              <a:t>            Failure/Error: expect(port 81).to </a:t>
            </a:r>
            <a:r>
              <a:rPr lang="en-US" sz="2500" dirty="0" err="1"/>
              <a:t>be_listening</a:t>
            </a:r>
            <a:endParaRPr lang="en-US" sz="2500" dirty="0"/>
          </a:p>
          <a:p>
            <a:r>
              <a:rPr lang="en-US" sz="2500" dirty="0"/>
              <a:t>       </a:t>
            </a:r>
            <a:r>
              <a:rPr lang="en-US" sz="2500" dirty="0" err="1"/>
              <a:t>netstat</a:t>
            </a:r>
            <a:r>
              <a:rPr lang="en-US" sz="2500" dirty="0"/>
              <a:t> -</a:t>
            </a:r>
            <a:r>
              <a:rPr lang="en-US" sz="2500" dirty="0" err="1"/>
              <a:t>tunl</a:t>
            </a:r>
            <a:r>
              <a:rPr lang="en-US" sz="2500" dirty="0"/>
              <a:t> | </a:t>
            </a:r>
            <a:r>
              <a:rPr lang="en-US" sz="2500" dirty="0" err="1"/>
              <a:t>grep</a:t>
            </a:r>
            <a:r>
              <a:rPr lang="en-US" sz="2500" dirty="0"/>
              <a:t> -- :81\</a:t>
            </a:r>
          </a:p>
          <a:p>
            <a:r>
              <a:rPr lang="en-US" sz="2500" dirty="0"/>
              <a:t>       expected Port "81" to be listening</a:t>
            </a:r>
          </a:p>
          <a:p>
            <a:r>
              <a:rPr lang="en-US" sz="2500" dirty="0"/>
              <a:t>            # /</a:t>
            </a:r>
            <a:r>
              <a:rPr lang="en-US" sz="2500" dirty="0" err="1"/>
              <a:t>tmp</a:t>
            </a:r>
            <a:r>
              <a:rPr lang="en-US" sz="2500" dirty="0"/>
              <a:t>/busser/suites/</a:t>
            </a:r>
            <a:r>
              <a:rPr lang="en-US" sz="2500" dirty="0" err="1"/>
              <a:t>serverspec</a:t>
            </a:r>
            <a:r>
              <a:rPr lang="en-US" sz="2500" dirty="0"/>
              <a:t>/default_spec.rb:16:in `block (2 levels) in &lt;top (required)&gt;'</a:t>
            </a:r>
          </a:p>
          <a:p>
            <a:endParaRPr lang="en-US" sz="2500" dirty="0"/>
          </a:p>
          <a:p>
            <a:r>
              <a:rPr lang="en-US" sz="2500" dirty="0"/>
              <a:t>       Finished in 0.38488 seconds</a:t>
            </a:r>
          </a:p>
          <a:p>
            <a:r>
              <a:rPr lang="en-US" sz="2500" dirty="0"/>
              <a:t>       4 examples, 1 failure</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044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Automation</a:t>
            </a:r>
            <a:endParaRPr lang="en-US" dirty="0"/>
          </a:p>
        </p:txBody>
      </p:sp>
      <p:pic>
        <p:nvPicPr>
          <p:cNvPr id="7" name="Picture Placeholder 6" descr="Figure_1_SCC_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6" name="Content Placeholder 5"/>
          <p:cNvSpPr>
            <a:spLocks noGrp="1"/>
          </p:cNvSpPr>
          <p:nvPr>
            <p:ph sz="quarter" idx="11"/>
          </p:nvPr>
        </p:nvSpPr>
        <p:spPr/>
        <p:txBody>
          <a:bodyPr/>
          <a:lstStyle/>
          <a:p>
            <a:endParaRPr lang="en-US"/>
          </a:p>
        </p:txBody>
      </p:sp>
    </p:spTree>
    <p:extLst>
      <p:ext uri="{BB962C8B-B14F-4D97-AF65-F5344CB8AC3E}">
        <p14:creationId xmlns:p14="http://schemas.microsoft.com/office/powerpoint/2010/main" val="304915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Reset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7" name="Frame 6"/>
          <p:cNvSpPr/>
          <p:nvPr/>
        </p:nvSpPr>
        <p:spPr bwMode="auto">
          <a:xfrm>
            <a:off x="889000" y="4429125"/>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7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2179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5648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19606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821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17005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5274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9514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67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2218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Scale</a:t>
            </a:r>
            <a:endParaRPr lang="en-US" dirty="0"/>
          </a:p>
        </p:txBody>
      </p:sp>
      <p:pic>
        <p:nvPicPr>
          <p:cNvPr id="5" name="Picture Placeholder 4" descr="Figure_002_DOS_0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4339" r="-16974"/>
          <a:stretch/>
        </p:blipFill>
        <p:spPr>
          <a:xfrm>
            <a:off x="482600" y="1143000"/>
            <a:ext cx="11201400" cy="5257800"/>
          </a:xfrm>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49329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a:solidFill>
                <a:srgbClr val="8F5902"/>
              </a:solidFill>
            </a:endParaRPr>
          </a:p>
          <a:p>
            <a:r>
              <a:rPr lang="en-US" dirty="0" smtClean="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smtClean="0">
                <a:solidFill>
                  <a:srgbClr val="4E9A06"/>
                </a:solidFill>
              </a:rPr>
              <a:t>'apache2'</a:t>
            </a:r>
            <a:endParaRPr lang="en-US" b="1" dirty="0">
              <a:solidFill>
                <a:srgbClr val="4E9A06"/>
              </a:solidFill>
            </a:endParaRP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9552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endParaRPr lang="en-US" sz="2300" dirty="0"/>
          </a:p>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0.42858 seconds (files took 2.59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848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t>
            </a:r>
            <a:r>
              <a:rPr lang="en-US" dirty="0" err="1" smtClean="0">
                <a:solidFill>
                  <a:srgbClr val="4E9A06"/>
                </a:solidFill>
              </a:rPr>
              <a:t>httpd</a:t>
            </a:r>
            <a:r>
              <a:rPr lang="en-US" dirty="0" smtClean="0">
                <a:solidFill>
                  <a:srgbClr val="4E9A06"/>
                </a:solidFill>
              </a:rPr>
              <a:t>"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49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0.44712 seconds (files took 2.57 seconds to load)</a:t>
            </a:r>
          </a:p>
          <a:p>
            <a:r>
              <a:rPr lang="en-US" sz="2400" dirty="0"/>
              <a:t>2 examples, 1 failure</a:t>
            </a:r>
          </a:p>
          <a:p>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6003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45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42914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622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22727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41893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78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5800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6838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1772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Wrap 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Objectives</a:t>
            </a:r>
            <a:endParaRPr lang="en-US" dirty="0"/>
          </a:p>
        </p:txBody>
      </p:sp>
      <p:sp>
        <p:nvSpPr>
          <p:cNvPr id="5" name="Text Placeholder 4"/>
          <p:cNvSpPr>
            <a:spLocks noGrp="1"/>
          </p:cNvSpPr>
          <p:nvPr>
            <p:ph type="body" sz="quarter" idx="10"/>
          </p:nvPr>
        </p:nvSpPr>
        <p:spPr/>
        <p:txBody>
          <a:bodyPr/>
          <a:lstStyle/>
          <a:p>
            <a:r>
              <a:rPr lang="en-US" dirty="0" smtClean="0"/>
              <a:t>After completing this course you will be able to:</a:t>
            </a:r>
          </a:p>
          <a:p>
            <a:pPr lvl="1"/>
            <a:r>
              <a:rPr lang="en-US" dirty="0" smtClean="0"/>
              <a:t>Automate common infrastructure tasks with Chef</a:t>
            </a:r>
          </a:p>
          <a:p>
            <a:pPr lvl="1"/>
            <a:r>
              <a:rPr lang="en-US" dirty="0" smtClean="0"/>
              <a:t>Describe Chef’s various tools</a:t>
            </a:r>
          </a:p>
          <a:p>
            <a:pPr lvl="1"/>
            <a:r>
              <a:rPr lang="en-US" dirty="0" smtClean="0"/>
              <a:t>Apply Chef’s primitives to solve your problems</a:t>
            </a:r>
          </a:p>
          <a:p>
            <a:pPr lvl="1"/>
            <a:r>
              <a:rPr lang="en-US" dirty="0" smtClean="0"/>
              <a:t>Verify your automation code BEFORE it runs in production</a:t>
            </a:r>
            <a:endParaRPr lang="en-US" dirty="0"/>
          </a:p>
        </p:txBody>
      </p:sp>
    </p:spTree>
    <p:extLst>
      <p:ext uri="{BB962C8B-B14F-4D97-AF65-F5344CB8AC3E}">
        <p14:creationId xmlns:p14="http://schemas.microsoft.com/office/powerpoint/2010/main" val="13358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Tool Survey</a:t>
            </a:r>
            <a:endParaRPr lang="en-US" dirty="0"/>
          </a:p>
        </p:txBody>
      </p:sp>
      <p:sp>
        <p:nvSpPr>
          <p:cNvPr id="5" name="Text Placeholder 4"/>
          <p:cNvSpPr>
            <a:spLocks noGrp="1"/>
          </p:cNvSpPr>
          <p:nvPr>
            <p:ph type="body" sz="quarter" idx="10"/>
          </p:nvPr>
        </p:nvSpPr>
        <p:spPr/>
        <p:txBody>
          <a:bodyPr/>
          <a:lstStyle/>
          <a:p>
            <a:r>
              <a:rPr lang="en-US" dirty="0" smtClean="0"/>
              <a:t>chef-apply</a:t>
            </a:r>
          </a:p>
          <a:p>
            <a:r>
              <a:rPr lang="en-US" dirty="0"/>
              <a:t>chef</a:t>
            </a:r>
          </a:p>
          <a:p>
            <a:r>
              <a:rPr lang="en-US" dirty="0" smtClean="0"/>
              <a:t>chef-client in local mode</a:t>
            </a:r>
          </a:p>
          <a:p>
            <a:r>
              <a:rPr lang="en-US" dirty="0" err="1" smtClean="0"/>
              <a:t>ohai</a:t>
            </a:r>
            <a:endParaRPr lang="en-US" dirty="0" smtClean="0"/>
          </a:p>
        </p:txBody>
      </p:sp>
      <p:sp>
        <p:nvSpPr>
          <p:cNvPr id="6" name="Text Placeholder 5"/>
          <p:cNvSpPr>
            <a:spLocks noGrp="1"/>
          </p:cNvSpPr>
          <p:nvPr>
            <p:ph type="body" sz="quarter" idx="11"/>
          </p:nvPr>
        </p:nvSpPr>
        <p:spPr/>
        <p:txBody>
          <a:bodyPr/>
          <a:lstStyle/>
          <a:p>
            <a:r>
              <a:rPr lang="en-US" dirty="0"/>
              <a:t>Test Kitchen</a:t>
            </a:r>
          </a:p>
          <a:p>
            <a:r>
              <a:rPr lang="en-US" dirty="0" err="1"/>
              <a:t>Docker</a:t>
            </a:r>
            <a:endParaRPr lang="en-US" dirty="0"/>
          </a:p>
          <a:p>
            <a:r>
              <a:rPr lang="en-US" dirty="0" err="1"/>
              <a:t>Serverspec</a:t>
            </a:r>
            <a:endParaRPr lang="en-US" dirty="0"/>
          </a:p>
          <a:p>
            <a:r>
              <a:rPr lang="en-US" dirty="0" err="1"/>
              <a:t>ChefSpec</a:t>
            </a:r>
            <a:endParaRPr lang="en-US" dirty="0"/>
          </a:p>
          <a:p>
            <a:r>
              <a:rPr lang="en-US" dirty="0" err="1"/>
              <a:t>Foodcritic</a:t>
            </a:r>
            <a:endParaRPr lang="en-US" dirty="0"/>
          </a:p>
          <a:p>
            <a:pPr marL="0" indent="0">
              <a:buNone/>
            </a:pPr>
            <a:endParaRPr lang="en-US" dirty="0"/>
          </a:p>
        </p:txBody>
      </p:sp>
    </p:spTree>
    <p:extLst>
      <p:ext uri="{BB962C8B-B14F-4D97-AF65-F5344CB8AC3E}">
        <p14:creationId xmlns:p14="http://schemas.microsoft.com/office/powerpoint/2010/main" val="2107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Text Placeholder 2"/>
          <p:cNvSpPr>
            <a:spLocks noGrp="1"/>
          </p:cNvSpPr>
          <p:nvPr>
            <p:ph type="body" sz="quarter" idx="10"/>
          </p:nvPr>
        </p:nvSpPr>
        <p:spPr/>
        <p:txBody>
          <a:bodyPr/>
          <a:lstStyle/>
          <a:p>
            <a:r>
              <a:rPr lang="en-US" dirty="0" smtClean="0"/>
              <a:t>Resources</a:t>
            </a:r>
          </a:p>
          <a:p>
            <a:r>
              <a:rPr lang="en-US" dirty="0" smtClean="0"/>
              <a:t>Recipes</a:t>
            </a:r>
          </a:p>
          <a:p>
            <a:r>
              <a:rPr lang="en-US" dirty="0" smtClean="0"/>
              <a:t>Cookbooks</a:t>
            </a:r>
          </a:p>
          <a:p>
            <a:r>
              <a:rPr lang="en-US" dirty="0" smtClean="0"/>
              <a:t>Run List</a:t>
            </a:r>
          </a:p>
          <a:p>
            <a:r>
              <a:rPr lang="en-US" dirty="0" smtClean="0"/>
              <a:t>Node</a:t>
            </a:r>
          </a:p>
          <a:p>
            <a:r>
              <a:rPr lang="en-US" dirty="0" smtClean="0"/>
              <a:t>Node Object</a:t>
            </a:r>
            <a:endParaRPr lang="en-US" dirty="0"/>
          </a:p>
        </p:txBody>
      </p:sp>
    </p:spTree>
    <p:extLst>
      <p:ext uri="{BB962C8B-B14F-4D97-AF65-F5344CB8AC3E}">
        <p14:creationId xmlns:p14="http://schemas.microsoft.com/office/powerpoint/2010/main" val="115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p:txBody>
          <a:bodyPr/>
          <a:lstStyle/>
          <a:p>
            <a:r>
              <a:rPr lang="en-US" dirty="0" smtClean="0"/>
              <a:t>Package</a:t>
            </a:r>
          </a:p>
          <a:p>
            <a:r>
              <a:rPr lang="en-US" dirty="0" smtClean="0"/>
              <a:t>Service</a:t>
            </a:r>
          </a:p>
          <a:p>
            <a:r>
              <a:rPr lang="en-US" dirty="0" smtClean="0"/>
              <a:t>File</a:t>
            </a:r>
          </a:p>
          <a:p>
            <a:r>
              <a:rPr lang="en-US" dirty="0" smtClean="0"/>
              <a:t>Template</a:t>
            </a:r>
            <a:endParaRPr lang="en-US" dirty="0"/>
          </a:p>
        </p:txBody>
      </p:sp>
    </p:spTree>
    <p:extLst>
      <p:ext uri="{BB962C8B-B14F-4D97-AF65-F5344CB8AC3E}">
        <p14:creationId xmlns:p14="http://schemas.microsoft.com/office/powerpoint/2010/main" val="2509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a:t>
            </a:r>
            <a:endParaRPr lang="en-US" dirty="0"/>
          </a:p>
        </p:txBody>
      </p:sp>
      <p:sp>
        <p:nvSpPr>
          <p:cNvPr id="3" name="Text Placeholder 2"/>
          <p:cNvSpPr>
            <a:spLocks noGrp="1"/>
          </p:cNvSpPr>
          <p:nvPr>
            <p:ph type="body" sz="quarter" idx="10"/>
          </p:nvPr>
        </p:nvSpPr>
        <p:spPr/>
        <p:txBody>
          <a:bodyPr/>
          <a:lstStyle/>
          <a:p>
            <a:r>
              <a:rPr lang="en-US" dirty="0" smtClean="0"/>
              <a:t>…there’s more, so much more!</a:t>
            </a:r>
          </a:p>
          <a:p>
            <a:endParaRPr lang="en-US" dirty="0"/>
          </a:p>
          <a:p>
            <a:r>
              <a:rPr lang="en-US" dirty="0" smtClean="0"/>
              <a:t>How much time do we have left?  I could go on for days!</a:t>
            </a:r>
            <a:endParaRPr lang="en-US" dirty="0"/>
          </a:p>
        </p:txBody>
      </p:sp>
    </p:spTree>
    <p:extLst>
      <p:ext uri="{BB962C8B-B14F-4D97-AF65-F5344CB8AC3E}">
        <p14:creationId xmlns:p14="http://schemas.microsoft.com/office/powerpoint/2010/main" val="24376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Text Placeholder 2"/>
          <p:cNvSpPr>
            <a:spLocks noGrp="1"/>
          </p:cNvSpPr>
          <p:nvPr>
            <p:ph type="body" sz="quarter" idx="10"/>
          </p:nvPr>
        </p:nvSpPr>
        <p:spPr/>
        <p:txBody>
          <a:bodyPr/>
          <a:lstStyle/>
          <a:p>
            <a:r>
              <a:rPr lang="en-US" dirty="0" err="1" smtClean="0"/>
              <a:t>learnchef.com</a:t>
            </a:r>
            <a:endParaRPr lang="en-US" dirty="0" smtClean="0"/>
          </a:p>
          <a:p>
            <a:pPr lvl="1"/>
            <a:r>
              <a:rPr lang="en-US" dirty="0" smtClean="0"/>
              <a:t>Guided tutorials</a:t>
            </a:r>
          </a:p>
          <a:p>
            <a:pPr lvl="1"/>
            <a:r>
              <a:rPr lang="en-US" dirty="0" smtClean="0"/>
              <a:t>Chef Fundamental Series</a:t>
            </a:r>
          </a:p>
          <a:p>
            <a:r>
              <a:rPr lang="en-US" dirty="0" smtClean="0"/>
              <a:t>Upcoming Training</a:t>
            </a:r>
          </a:p>
          <a:p>
            <a:pPr lvl="1"/>
            <a:r>
              <a:rPr lang="en-US" dirty="0" err="1" smtClean="0"/>
              <a:t>chef.io</a:t>
            </a:r>
            <a:r>
              <a:rPr lang="en-US" dirty="0" smtClean="0"/>
              <a:t>/</a:t>
            </a:r>
            <a:r>
              <a:rPr lang="en-US" dirty="0"/>
              <a:t>blog/events/category/training-events</a:t>
            </a:r>
            <a:r>
              <a:rPr lang="en-US" dirty="0" smtClean="0"/>
              <a:t>/</a:t>
            </a:r>
          </a:p>
        </p:txBody>
      </p:sp>
    </p:spTree>
    <p:extLst>
      <p:ext uri="{BB962C8B-B14F-4D97-AF65-F5344CB8AC3E}">
        <p14:creationId xmlns:p14="http://schemas.microsoft.com/office/powerpoint/2010/main" val="31797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Food Fight Show</a:t>
            </a:r>
            <a:endParaRPr lang="en-US" dirty="0"/>
          </a:p>
        </p:txBody>
      </p:sp>
      <p:sp>
        <p:nvSpPr>
          <p:cNvPr id="5" name="Text Placeholder 4"/>
          <p:cNvSpPr>
            <a:spLocks noGrp="1"/>
          </p:cNvSpPr>
          <p:nvPr>
            <p:ph type="body" sz="quarter" idx="10"/>
          </p:nvPr>
        </p:nvSpPr>
        <p:spPr>
          <a:xfrm>
            <a:off x="457200" y="1143000"/>
            <a:ext cx="5940425" cy="5257800"/>
          </a:xfrm>
        </p:spPr>
        <p:txBody>
          <a:bodyPr/>
          <a:lstStyle/>
          <a:p>
            <a:r>
              <a:rPr lang="en-US" dirty="0" err="1" smtClean="0"/>
              <a:t>foodfightshow.org</a:t>
            </a:r>
            <a:endParaRPr lang="en-US" dirty="0" smtClean="0"/>
          </a:p>
          <a:p>
            <a:r>
              <a:rPr lang="en-US" dirty="0" smtClean="0"/>
              <a:t>Podcast where </a:t>
            </a:r>
            <a:r>
              <a:rPr lang="en-US" dirty="0" err="1" smtClean="0"/>
              <a:t>DevOps</a:t>
            </a:r>
            <a:r>
              <a:rPr lang="en-US" dirty="0" smtClean="0"/>
              <a:t> Chefs Do Battle</a:t>
            </a:r>
          </a:p>
          <a:p>
            <a:r>
              <a:rPr lang="en-US" dirty="0" smtClean="0"/>
              <a:t>Best practices for working with Chef</a:t>
            </a:r>
          </a:p>
          <a:p>
            <a:endParaRPr lang="en-US" dirty="0"/>
          </a:p>
        </p:txBody>
      </p:sp>
      <p:pic>
        <p:nvPicPr>
          <p:cNvPr id="8" name="Picture Placeholder 7"/>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3113" b="-43113"/>
          <a:stretch>
            <a:fillRect/>
          </a:stretch>
        </p:blipFill>
        <p:spPr/>
      </p:pic>
      <p:sp>
        <p:nvSpPr>
          <p:cNvPr id="6" name="Content Placeholder 5"/>
          <p:cNvSpPr>
            <a:spLocks noGrp="1"/>
          </p:cNvSpPr>
          <p:nvPr>
            <p:ph sz="quarter" idx="12"/>
          </p:nvPr>
        </p:nvSpPr>
        <p:spPr/>
        <p:txBody>
          <a:bodyPr/>
          <a:lstStyle/>
          <a:p>
            <a:endParaRPr lang="en-US"/>
          </a:p>
        </p:txBody>
      </p:sp>
    </p:spTree>
    <p:extLst>
      <p:ext uri="{BB962C8B-B14F-4D97-AF65-F5344CB8AC3E}">
        <p14:creationId xmlns:p14="http://schemas.microsoft.com/office/powerpoint/2010/main" val="40313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28673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f_Summits_2015___Ch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32" y="829547"/>
            <a:ext cx="8318500" cy="5492750"/>
          </a:xfrm>
          <a:prstGeom prst="rect">
            <a:avLst/>
          </a:prstGeom>
        </p:spPr>
      </p:pic>
    </p:spTree>
    <p:extLst>
      <p:ext uri="{BB962C8B-B14F-4D97-AF65-F5344CB8AC3E}">
        <p14:creationId xmlns:p14="http://schemas.microsoft.com/office/powerpoint/2010/main" val="2254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2"/>
            <a:ext cx="11176000" cy="1102011"/>
          </a:xfrm>
        </p:spPr>
        <p:txBody>
          <a:bodyPr>
            <a:normAutofit fontScale="90000"/>
          </a:bodyPr>
          <a:lstStyle/>
          <a:p>
            <a:r>
              <a:rPr lang="en-US" dirty="0" smtClean="0"/>
              <a:t>Chef Community Summit – Seattle &amp; London</a:t>
            </a:r>
            <a:br>
              <a:rPr lang="en-US" dirty="0" smtClean="0"/>
            </a:br>
            <a:r>
              <a:rPr lang="en-US" sz="2200" dirty="0">
                <a:solidFill>
                  <a:srgbClr val="EC7509"/>
                </a:solidFill>
              </a:rPr>
              <a:t>Seattle – </a:t>
            </a:r>
            <a:r>
              <a:rPr lang="en-US" sz="2200" dirty="0">
                <a:solidFill>
                  <a:schemeClr val="bg2"/>
                </a:solidFill>
              </a:rPr>
              <a:t>October 14 &amp; 15</a:t>
            </a:r>
            <a:r>
              <a:rPr lang="en-US" sz="2200" baseline="30000" dirty="0">
                <a:solidFill>
                  <a:schemeClr val="bg2"/>
                </a:solidFill>
              </a:rPr>
              <a:t/>
            </a:r>
            <a:br>
              <a:rPr lang="en-US" sz="2200" baseline="30000" dirty="0">
                <a:solidFill>
                  <a:schemeClr val="bg2"/>
                </a:solidFill>
              </a:rPr>
            </a:br>
            <a:r>
              <a:rPr lang="en-US" sz="2200" dirty="0">
                <a:solidFill>
                  <a:srgbClr val="EC7509"/>
                </a:solidFill>
              </a:rPr>
              <a:t>London – </a:t>
            </a:r>
            <a:r>
              <a:rPr lang="en-US" sz="2200" dirty="0">
                <a:solidFill>
                  <a:schemeClr val="bg2"/>
                </a:solidFill>
              </a:rPr>
              <a:t>November 3 &amp; 4</a:t>
            </a:r>
          </a:p>
        </p:txBody>
      </p:sp>
      <p:sp>
        <p:nvSpPr>
          <p:cNvPr id="3" name="Text Placeholder 2"/>
          <p:cNvSpPr>
            <a:spLocks noGrp="1"/>
          </p:cNvSpPr>
          <p:nvPr>
            <p:ph type="body" sz="quarter" idx="4294967295"/>
          </p:nvPr>
        </p:nvSpPr>
        <p:spPr>
          <a:xfrm>
            <a:off x="508000" y="1635877"/>
            <a:ext cx="11173968" cy="4519918"/>
          </a:xfrm>
          <a:prstGeom prst="rect">
            <a:avLst/>
          </a:prstGeom>
        </p:spPr>
        <p:txBody>
          <a:bodyPr>
            <a:normAutofit fontScale="62500" lnSpcReduction="20000"/>
          </a:bodyPr>
          <a:lstStyle/>
          <a:p>
            <a:pPr marL="0" indent="0">
              <a:buNone/>
            </a:pPr>
            <a:r>
              <a:rPr lang="en-US" dirty="0"/>
              <a:t>Why your participation matters </a:t>
            </a:r>
            <a:endParaRPr lang="en-US" dirty="0" smtClean="0"/>
          </a:p>
          <a:p>
            <a:pPr marL="451086" lvl="1" indent="-219447"/>
            <a:r>
              <a:rPr lang="en-US" dirty="0" smtClean="0"/>
              <a:t>Influence the path of the Chef roadmap</a:t>
            </a:r>
          </a:p>
          <a:p>
            <a:pPr lvl="1"/>
            <a:r>
              <a:rPr lang="en-US" dirty="0" smtClean="0"/>
              <a:t>Contribute to the formation of best practices and the avenues to best share them</a:t>
            </a:r>
          </a:p>
          <a:p>
            <a:pPr lvl="1"/>
            <a:r>
              <a:rPr lang="en-US" dirty="0" smtClean="0"/>
              <a:t>Share your experiences transforming your business</a:t>
            </a:r>
          </a:p>
          <a:p>
            <a:pPr lvl="1"/>
            <a:r>
              <a:rPr lang="en-US" dirty="0" smtClean="0"/>
              <a:t>Demonstrate your </a:t>
            </a:r>
            <a:r>
              <a:rPr lang="en-US" dirty="0" err="1" smtClean="0"/>
              <a:t>DevOps</a:t>
            </a:r>
            <a:r>
              <a:rPr lang="en-US" dirty="0" smtClean="0"/>
              <a:t> Kung Fu</a:t>
            </a:r>
          </a:p>
          <a:p>
            <a:pPr marL="0" indent="0">
              <a:spcBef>
                <a:spcPts val="2200"/>
              </a:spcBef>
              <a:buNone/>
            </a:pPr>
            <a:r>
              <a:rPr lang="en-US" dirty="0" smtClean="0"/>
              <a:t>Network </a:t>
            </a:r>
            <a:r>
              <a:rPr lang="en-US" dirty="0"/>
              <a:t>with awesome engineers in the Community</a:t>
            </a:r>
          </a:p>
          <a:p>
            <a:pPr lvl="1"/>
            <a:r>
              <a:rPr lang="en-US" dirty="0"/>
              <a:t>Engage with a community of people actively using Chef to automate their </a:t>
            </a:r>
            <a:r>
              <a:rPr lang="en-US" dirty="0" smtClean="0"/>
              <a:t>workflow</a:t>
            </a:r>
          </a:p>
          <a:p>
            <a:pPr lvl="1"/>
            <a:r>
              <a:rPr lang="en-US" dirty="0" smtClean="0"/>
              <a:t>Discuss “what keeps you up at night” with a passionate engaged audience</a:t>
            </a:r>
          </a:p>
          <a:p>
            <a:pPr lvl="1"/>
            <a:r>
              <a:rPr lang="en-US" dirty="0" smtClean="0"/>
              <a:t>Meet with CHEF engineers IRL</a:t>
            </a:r>
          </a:p>
          <a:p>
            <a:pPr lvl="1"/>
            <a:endParaRPr lang="en-US" dirty="0"/>
          </a:p>
          <a:p>
            <a:pPr marL="0" indent="0">
              <a:buNone/>
            </a:pPr>
            <a:r>
              <a:rPr lang="en-US" sz="3300" dirty="0"/>
              <a:t>http://</a:t>
            </a:r>
            <a:r>
              <a:rPr lang="en-US" sz="3300" dirty="0" err="1"/>
              <a:t>chef.io</a:t>
            </a:r>
            <a:r>
              <a:rPr lang="en-US" sz="3300" dirty="0"/>
              <a:t>/summit</a:t>
            </a:r>
          </a:p>
        </p:txBody>
      </p:sp>
      <p:pic>
        <p:nvPicPr>
          <p:cNvPr id="4" name="Picture 3" descr="Summit_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895" y="4995824"/>
            <a:ext cx="4733762" cy="1721068"/>
          </a:xfrm>
          <a:prstGeom prst="rect">
            <a:avLst/>
          </a:prstGeom>
        </p:spPr>
      </p:pic>
    </p:spTree>
    <p:extLst>
      <p:ext uri="{BB962C8B-B14F-4D97-AF65-F5344CB8AC3E}">
        <p14:creationId xmlns:p14="http://schemas.microsoft.com/office/powerpoint/2010/main" val="364427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a:t>@</a:t>
            </a:r>
            <a:r>
              <a:rPr lang="en-US" dirty="0" err="1" smtClean="0"/>
              <a:t>nathenharvey</a:t>
            </a:r>
            <a:endParaRPr lang="en-US" dirty="0" smtClean="0"/>
          </a:p>
          <a:p>
            <a:r>
              <a:rPr lang="en-US" dirty="0" smtClean="0">
                <a:hlinkClick r:id="rId2"/>
              </a:rPr>
              <a:t>nharvey</a:t>
            </a:r>
            <a:r>
              <a:rPr lang="en-US" dirty="0">
                <a:hlinkClick r:id="rId2"/>
              </a:rPr>
              <a:t>@</a:t>
            </a:r>
            <a:r>
              <a:rPr lang="en-US" dirty="0" smtClean="0">
                <a:hlinkClick r:id="rId2"/>
              </a:rPr>
              <a:t>chef.io</a:t>
            </a:r>
            <a:endParaRPr lang="en-US" dirty="0"/>
          </a:p>
          <a:p>
            <a:r>
              <a:rPr lang="en-US" dirty="0">
                <a:hlinkClick r:id="rId3"/>
              </a:rPr>
              <a:t>github.com/nathenharvey/surge_introduction_to_chef</a:t>
            </a:r>
            <a:endParaRPr lang="en-US" dirty="0"/>
          </a:p>
          <a:p>
            <a:endParaRPr lang="en-US" dirty="0"/>
          </a:p>
          <a:p>
            <a:r>
              <a:rPr lang="en-US" dirty="0" smtClean="0"/>
              <a:t>Occasional </a:t>
            </a:r>
            <a:r>
              <a:rPr lang="en-US" dirty="0"/>
              <a:t>farmer – </a:t>
            </a:r>
            <a:r>
              <a:rPr lang="en-US" dirty="0">
                <a:hlinkClick r:id="rId4"/>
              </a:rPr>
              <a:t>http://bit.ly/farmer-nathen</a:t>
            </a:r>
            <a:endParaRPr lang="en-US" dirty="0"/>
          </a:p>
          <a:p>
            <a:r>
              <a:rPr lang="en-US" dirty="0"/>
              <a:t>Love Eggs – </a:t>
            </a:r>
            <a:r>
              <a:rPr lang="en-US" dirty="0">
                <a:hlinkClick r:id="rId5"/>
              </a:rPr>
              <a:t>http://</a:t>
            </a:r>
            <a:r>
              <a:rPr lang="en-US" dirty="0" smtClean="0">
                <a:hlinkClick r:id="rId5"/>
              </a:rPr>
              <a:t>eggs.chef.io</a:t>
            </a:r>
            <a:endParaRPr lang="en-US" dirty="0" smtClean="0"/>
          </a:p>
          <a:p>
            <a:endParaRPr lang="en-US" dirty="0"/>
          </a:p>
          <a:p>
            <a:endParaRPr lang="en-US" dirty="0"/>
          </a:p>
        </p:txBody>
      </p:sp>
      <p:pic>
        <p:nvPicPr>
          <p:cNvPr id="6" name="Picture 5"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39294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Text Placeholder 2"/>
          <p:cNvSpPr>
            <a:spLocks noGrp="1"/>
          </p:cNvSpPr>
          <p:nvPr>
            <p:ph type="body" sz="quarter" idx="10"/>
          </p:nvPr>
        </p:nvSpPr>
        <p:spPr/>
        <p:txBody>
          <a:bodyPr>
            <a:normAutofit/>
          </a:bodyPr>
          <a:lstStyle/>
          <a:p>
            <a:r>
              <a:rPr lang="en-US" dirty="0" smtClean="0">
                <a:hlinkClick r:id="rId2" action="ppaction://hlinksldjump"/>
              </a:rPr>
              <a:t>Wrap-up</a:t>
            </a:r>
            <a:endParaRPr lang="en-US" dirty="0" smtClean="0"/>
          </a:p>
          <a:p>
            <a:r>
              <a:rPr lang="en-US" dirty="0">
                <a:hlinkClick r:id="rId3" action="ppaction://hlinkpres?slideindex=1&amp;slidetitle="/>
              </a:rPr>
              <a:t>Chef Delivery</a:t>
            </a:r>
            <a:endParaRPr lang="en-US" dirty="0"/>
          </a:p>
          <a:p>
            <a:r>
              <a:rPr lang="en-US" dirty="0"/>
              <a:t>Chef + </a:t>
            </a:r>
            <a:r>
              <a:rPr lang="en-US" dirty="0" err="1" smtClean="0"/>
              <a:t>Vmware</a:t>
            </a:r>
            <a:endParaRPr lang="en-US" dirty="0"/>
          </a:p>
          <a:p>
            <a:r>
              <a:rPr lang="en-US" dirty="0" smtClean="0"/>
              <a:t>Remote </a:t>
            </a:r>
            <a:r>
              <a:rPr lang="en-US" dirty="0"/>
              <a:t>execution with Chef (knife </a:t>
            </a:r>
            <a:r>
              <a:rPr lang="en-US" dirty="0" err="1"/>
              <a:t>ssh</a:t>
            </a:r>
            <a:r>
              <a:rPr lang="en-US" dirty="0"/>
              <a:t>)</a:t>
            </a:r>
          </a:p>
          <a:p>
            <a:r>
              <a:rPr lang="en-US" dirty="0" smtClean="0"/>
              <a:t>Audit </a:t>
            </a:r>
            <a:r>
              <a:rPr lang="en-US" dirty="0"/>
              <a:t>Mode with Chef Analytics rules and integration to :slack:</a:t>
            </a:r>
          </a:p>
          <a:p>
            <a:r>
              <a:rPr lang="en-US" dirty="0"/>
              <a:t>The audit-</a:t>
            </a:r>
            <a:r>
              <a:rPr lang="en-US" dirty="0" err="1"/>
              <a:t>cis</a:t>
            </a:r>
            <a:r>
              <a:rPr lang="en-US" dirty="0"/>
              <a:t> </a:t>
            </a:r>
            <a:r>
              <a:rPr lang="en-US" dirty="0" smtClean="0"/>
              <a:t>cookbook</a:t>
            </a:r>
          </a:p>
          <a:p>
            <a:endParaRPr lang="en-US" dirty="0"/>
          </a:p>
        </p:txBody>
      </p:sp>
    </p:spTree>
    <p:extLst>
      <p:ext uri="{BB962C8B-B14F-4D97-AF65-F5344CB8AC3E}">
        <p14:creationId xmlns:p14="http://schemas.microsoft.com/office/powerpoint/2010/main" val="6040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2591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Introductions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3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 </a:t>
            </a:r>
            <a:endParaRPr lang="en-US" dirty="0"/>
          </a:p>
        </p:txBody>
      </p:sp>
      <p:sp>
        <p:nvSpPr>
          <p:cNvPr id="6" name="Text Placeholder 5"/>
          <p:cNvSpPr>
            <a:spLocks noGrp="1"/>
          </p:cNvSpPr>
          <p:nvPr>
            <p:ph type="body" sz="quarter" idx="10"/>
          </p:nvPr>
        </p:nvSpPr>
        <p:spPr/>
        <p:txBody>
          <a:bodyPr/>
          <a:lstStyle/>
          <a:p>
            <a:r>
              <a:rPr lang="en-US" dirty="0" smtClean="0"/>
              <a:t>You capture the policy for your infrastructure in code</a:t>
            </a:r>
          </a:p>
          <a:p>
            <a:r>
              <a:rPr lang="en-US" dirty="0" smtClean="0"/>
              <a:t>Chef ensures each node in your infrastructure complies with the policy</a:t>
            </a:r>
          </a:p>
        </p:txBody>
      </p:sp>
    </p:spTree>
    <p:extLst>
      <p:ext uri="{BB962C8B-B14F-4D97-AF65-F5344CB8AC3E}">
        <p14:creationId xmlns:p14="http://schemas.microsoft.com/office/powerpoint/2010/main" val="41692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3" name="Text Placeholder 2"/>
          <p:cNvSpPr>
            <a:spLocks noGrp="1"/>
          </p:cNvSpPr>
          <p:nvPr>
            <p:ph type="body" sz="quarter" idx="10"/>
          </p:nvPr>
        </p:nvSpPr>
        <p:spPr/>
        <p:txBody>
          <a:bodyPr/>
          <a:lstStyle/>
          <a:p>
            <a:r>
              <a:rPr lang="en-US" dirty="0" smtClean="0"/>
              <a:t>Chef provides a domain-specific language (DSL) that allows you to specify policy for your infrastructure</a:t>
            </a:r>
          </a:p>
          <a:p>
            <a:r>
              <a:rPr lang="en-US" dirty="0" smtClean="0"/>
              <a:t>Policy describes the desired state</a:t>
            </a:r>
          </a:p>
          <a:p>
            <a:r>
              <a:rPr lang="en-US" dirty="0" smtClean="0"/>
              <a:t>Policies </a:t>
            </a:r>
            <a:r>
              <a:rPr lang="en-US" dirty="0"/>
              <a:t>can be statically or dynamically defined</a:t>
            </a:r>
          </a:p>
          <a:p>
            <a:endParaRPr lang="en-US" dirty="0"/>
          </a:p>
        </p:txBody>
      </p:sp>
    </p:spTree>
    <p:extLst>
      <p:ext uri="{BB962C8B-B14F-4D97-AF65-F5344CB8AC3E}">
        <p14:creationId xmlns:p14="http://schemas.microsoft.com/office/powerpoint/2010/main" val="424890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2111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585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28179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32854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342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3387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35613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smtClean="0"/>
              <a:t>Community Director, Chef</a:t>
            </a:r>
          </a:p>
          <a:p>
            <a:r>
              <a:rPr lang="en-US" dirty="0" smtClean="0"/>
              <a:t>Co-host of the Food Fight Show</a:t>
            </a:r>
          </a:p>
          <a:p>
            <a:r>
              <a:rPr lang="en-US" dirty="0" smtClean="0"/>
              <a:t>Co-organizer of </a:t>
            </a:r>
            <a:r>
              <a:rPr lang="en-US" dirty="0" err="1" smtClean="0"/>
              <a:t>DevOpsDays</a:t>
            </a:r>
            <a:r>
              <a:rPr lang="en-US" dirty="0" smtClean="0"/>
              <a:t> DC</a:t>
            </a:r>
          </a:p>
          <a:p>
            <a:r>
              <a:rPr lang="en-US" dirty="0"/>
              <a:t>6</a:t>
            </a:r>
            <a:r>
              <a:rPr lang="en-US" baseline="30000" dirty="0" smtClean="0"/>
              <a:t>th</a:t>
            </a:r>
            <a:r>
              <a:rPr lang="en-US" dirty="0" smtClean="0"/>
              <a:t> year at Surge</a:t>
            </a:r>
          </a:p>
          <a:p>
            <a:r>
              <a:rPr lang="en-US" dirty="0"/>
              <a:t>Occasional farmer – </a:t>
            </a:r>
            <a:r>
              <a:rPr lang="en-US" dirty="0">
                <a:hlinkClick r:id="rId2"/>
              </a:rPr>
              <a:t>http://bit.ly/farmer-nathen</a:t>
            </a:r>
            <a:endParaRPr lang="en-US" dirty="0"/>
          </a:p>
          <a:p>
            <a:r>
              <a:rPr lang="en-US" dirty="0"/>
              <a:t>Love Eggs – </a:t>
            </a:r>
            <a:r>
              <a:rPr lang="en-US" dirty="0">
                <a:hlinkClick r:id="rId3"/>
              </a:rPr>
              <a:t>http://</a:t>
            </a:r>
            <a:r>
              <a:rPr lang="en-US" dirty="0" smtClean="0">
                <a:hlinkClick r:id="rId3"/>
              </a:rPr>
              <a:t>eggs.chef.io</a:t>
            </a:r>
            <a:endParaRPr lang="en-US" dirty="0" smtClean="0"/>
          </a:p>
          <a:p>
            <a:endParaRPr lang="en-US" dirty="0"/>
          </a:p>
          <a:p>
            <a:r>
              <a:rPr lang="en-US" dirty="0" smtClean="0"/>
              <a:t>@</a:t>
            </a:r>
            <a:r>
              <a:rPr lang="en-US" dirty="0" err="1" smtClean="0"/>
              <a:t>nathenharvey</a:t>
            </a:r>
            <a:r>
              <a:rPr lang="en-US" dirty="0" smtClean="0"/>
              <a:t> / </a:t>
            </a:r>
            <a:r>
              <a:rPr lang="en-US" dirty="0" err="1" smtClean="0"/>
              <a:t>nharvey@chef.io</a:t>
            </a:r>
            <a:endParaRPr lang="en-US" dirty="0"/>
          </a:p>
          <a:p>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21239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14186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14792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32691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smtClean="0"/>
              <a:t>/chef-surge2015</a:t>
            </a:r>
          </a:p>
          <a:p>
            <a:endParaRPr lang="en-US" sz="5800" dirty="0"/>
          </a:p>
          <a:p>
            <a:endParaRPr lang="en-US" sz="5800" dirty="0" smtClean="0"/>
          </a:p>
        </p:txBody>
      </p:sp>
    </p:spTree>
    <p:extLst>
      <p:ext uri="{BB962C8B-B14F-4D97-AF65-F5344CB8AC3E}">
        <p14:creationId xmlns:p14="http://schemas.microsoft.com/office/powerpoint/2010/main" val="135556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35008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0.7.0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129697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What does the cow say?</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is boring, I love cows</a:t>
            </a:r>
          </a:p>
          <a:p>
            <a:r>
              <a:rPr lang="en-US" b="1" dirty="0" smtClean="0"/>
              <a:t>Success Criteria</a:t>
            </a:r>
            <a:r>
              <a:rPr lang="en-US" dirty="0" smtClean="0"/>
              <a:t>:  Carry on a conversation with Henry</a:t>
            </a:r>
            <a:endParaRPr lang="en-US" dirty="0"/>
          </a:p>
          <a:p>
            <a:pPr marL="0" indent="0">
              <a:buNone/>
            </a:pPr>
            <a:endParaRPr lang="en-US" dirty="0" smtClean="0"/>
          </a:p>
        </p:txBody>
      </p:sp>
      <p:pic>
        <p:nvPicPr>
          <p:cNvPr id="4" name="Picture 3" descr="DevOps__No_Horse_Sh___-_Original__language_warning__-_ChefConf_2014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667000"/>
            <a:ext cx="5181600" cy="3922690"/>
          </a:xfrm>
          <a:prstGeom prst="rect">
            <a:avLst/>
          </a:prstGeom>
        </p:spPr>
      </p:pic>
    </p:spTree>
    <p:extLst>
      <p:ext uri="{BB962C8B-B14F-4D97-AF65-F5344CB8AC3E}">
        <p14:creationId xmlns:p14="http://schemas.microsoft.com/office/powerpoint/2010/main" val="19580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16268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yum_package</a:t>
            </a:r>
            <a:r>
              <a:rPr lang="en-US" sz="2300" dirty="0"/>
              <a:t>[</a:t>
            </a:r>
            <a:r>
              <a:rPr lang="en-US" sz="2300" dirty="0" err="1"/>
              <a:t>cowsay</a:t>
            </a:r>
            <a:r>
              <a:rPr lang="en-US" sz="2300" dirty="0"/>
              <a:t>] action install</a:t>
            </a:r>
          </a:p>
          <a:p>
            <a:r>
              <a:rPr lang="en-US" sz="2300" dirty="0"/>
              <a:t>    - install version 3.03-8.2.amzn1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41574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err="1" smtClean="0"/>
              <a:t>surge</a:t>
            </a:r>
            <a:r>
              <a:rPr lang="pl-PL" sz="2300" dirty="0" smtClean="0"/>
              <a:t>&gt;</a:t>
            </a:r>
            <a:endParaRPr lang="pl-PL" sz="2300" dirty="0"/>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smtClean="0"/>
              <a:t>surge"</a:t>
            </a:r>
            <a:endParaRPr lang="en-US" dirty="0"/>
          </a:p>
        </p:txBody>
      </p:sp>
    </p:spTree>
    <p:extLst>
      <p:ext uri="{BB962C8B-B14F-4D97-AF65-F5344CB8AC3E}">
        <p14:creationId xmlns:p14="http://schemas.microsoft.com/office/powerpoint/2010/main" val="13926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Assistants</a:t>
            </a:r>
            <a:endParaRPr lang="en-US" dirty="0"/>
          </a:p>
        </p:txBody>
      </p:sp>
      <p:sp>
        <p:nvSpPr>
          <p:cNvPr id="3" name="Text Placeholder 2"/>
          <p:cNvSpPr>
            <a:spLocks noGrp="1"/>
          </p:cNvSpPr>
          <p:nvPr>
            <p:ph type="body" sz="quarter" idx="10"/>
          </p:nvPr>
        </p:nvSpPr>
        <p:spPr/>
        <p:txBody>
          <a:bodyPr/>
          <a:lstStyle/>
          <a:p>
            <a:r>
              <a:rPr lang="en-US" dirty="0" smtClean="0"/>
              <a:t>Adam </a:t>
            </a:r>
            <a:r>
              <a:rPr lang="en-US" dirty="0" err="1" smtClean="0"/>
              <a:t>Leff</a:t>
            </a:r>
            <a:endParaRPr lang="en-US" dirty="0" smtClean="0"/>
          </a:p>
          <a:p>
            <a:r>
              <a:rPr lang="en-US" dirty="0" smtClean="0"/>
              <a:t>Travis Spaulding</a:t>
            </a:r>
          </a:p>
          <a:p>
            <a:r>
              <a:rPr lang="en-US" dirty="0" smtClean="0"/>
              <a:t>YOU </a:t>
            </a:r>
            <a:r>
              <a:rPr lang="en-US" dirty="0" smtClean="0">
                <a:sym typeface="Wingdings"/>
              </a:rPr>
              <a:t></a:t>
            </a:r>
            <a:endParaRPr lang="en-US" dirty="0"/>
          </a:p>
        </p:txBody>
      </p:sp>
    </p:spTree>
    <p:extLst>
      <p:ext uri="{BB962C8B-B14F-4D97-AF65-F5344CB8AC3E}">
        <p14:creationId xmlns:p14="http://schemas.microsoft.com/office/powerpoint/2010/main" val="27405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1953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yum_package</a:t>
            </a:r>
            <a:r>
              <a:rPr lang="en-US" sz="2800" dirty="0"/>
              <a:t>[</a:t>
            </a:r>
            <a:r>
              <a:rPr lang="en-US" sz="2800" dirty="0" err="1"/>
              <a:t>cowsay</a:t>
            </a:r>
            <a:r>
              <a:rPr lang="en-US" sz="2800" dirty="0"/>
              <a:t>] action install (up to date)</a:t>
            </a:r>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7991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7721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0508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7099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871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42072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1488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82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872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108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37106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305685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3" name="Subtitle 2"/>
          <p:cNvSpPr>
            <a:spLocks noGrp="1"/>
          </p:cNvSpPr>
          <p:nvPr>
            <p:ph type="subTitle" idx="1"/>
          </p:nvPr>
        </p:nvSpPr>
        <p:spPr/>
        <p:txBody>
          <a:bodyPr/>
          <a:lstStyle/>
          <a:p>
            <a:r>
              <a:rPr lang="en-US" dirty="0" smtClean="0"/>
              <a:t>Collection of resources</a:t>
            </a:r>
            <a:endParaRPr lang="en-US" dirty="0"/>
          </a:p>
        </p:txBody>
      </p:sp>
    </p:spTree>
    <p:extLst>
      <p:ext uri="{BB962C8B-B14F-4D97-AF65-F5344CB8AC3E}">
        <p14:creationId xmlns:p14="http://schemas.microsoft.com/office/powerpoint/2010/main" val="1715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Serve our homepage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a web server configured to serve up our home page</a:t>
            </a:r>
          </a:p>
          <a:p>
            <a:r>
              <a:rPr lang="en-US" b="1" dirty="0" smtClean="0"/>
              <a:t>Success Criteria</a:t>
            </a:r>
            <a:r>
              <a:rPr lang="en-US" dirty="0" smtClean="0"/>
              <a:t>:  We see our home page in a web browser</a:t>
            </a:r>
            <a:endParaRPr lang="en-US" dirty="0"/>
          </a:p>
          <a:p>
            <a:pPr marL="0" indent="0">
              <a:buNone/>
            </a:pPr>
            <a:endParaRPr lang="en-US" dirty="0" smtClean="0"/>
          </a:p>
        </p:txBody>
      </p:sp>
    </p:spTree>
    <p:extLst>
      <p:ext uri="{BB962C8B-B14F-4D97-AF65-F5344CB8AC3E}">
        <p14:creationId xmlns:p14="http://schemas.microsoft.com/office/powerpoint/2010/main" val="29967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desired state?</a:t>
            </a:r>
            <a:endParaRPr lang="en-US" dirty="0"/>
          </a:p>
        </p:txBody>
      </p:sp>
      <p:sp>
        <p:nvSpPr>
          <p:cNvPr id="3" name="Text Placeholder 2"/>
          <p:cNvSpPr>
            <a:spLocks noGrp="1"/>
          </p:cNvSpPr>
          <p:nvPr>
            <p:ph type="body" sz="quarter" idx="10"/>
          </p:nvPr>
        </p:nvSpPr>
        <p:spPr/>
        <p:txBody>
          <a:bodyPr/>
          <a:lstStyle/>
          <a:p>
            <a:r>
              <a:rPr lang="en-US" dirty="0"/>
              <a:t>We see our home page in a web browser</a:t>
            </a:r>
          </a:p>
        </p:txBody>
      </p:sp>
    </p:spTree>
    <p:extLst>
      <p:ext uri="{BB962C8B-B14F-4D97-AF65-F5344CB8AC3E}">
        <p14:creationId xmlns:p14="http://schemas.microsoft.com/office/powerpoint/2010/main" val="1436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required to meet this state?</a:t>
            </a:r>
            <a:endParaRPr lang="en-US" dirty="0"/>
          </a:p>
        </p:txBody>
      </p:sp>
      <p:sp>
        <p:nvSpPr>
          <p:cNvPr id="3" name="Text Placeholder 2"/>
          <p:cNvSpPr>
            <a:spLocks noGrp="1"/>
          </p:cNvSpPr>
          <p:nvPr>
            <p:ph type="body" sz="quarter" idx="10"/>
          </p:nvPr>
        </p:nvSpPr>
        <p:spPr/>
        <p:txBody>
          <a:bodyPr/>
          <a:lstStyle/>
          <a:p>
            <a:r>
              <a:rPr lang="en-US" dirty="0" smtClean="0"/>
              <a:t>What resources will we need?</a:t>
            </a:r>
            <a:endParaRPr lang="en-US" dirty="0"/>
          </a:p>
        </p:txBody>
      </p:sp>
    </p:spTree>
    <p:extLst>
      <p:ext uri="{BB962C8B-B14F-4D97-AF65-F5344CB8AC3E}">
        <p14:creationId xmlns:p14="http://schemas.microsoft.com/office/powerpoint/2010/main" val="3515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a:t>
            </a:r>
            <a:endParaRPr lang="en-US" dirty="0"/>
          </a:p>
        </p:txBody>
      </p:sp>
      <p:sp>
        <p:nvSpPr>
          <p:cNvPr id="3" name="Text Placeholder 2"/>
          <p:cNvSpPr>
            <a:spLocks noGrp="1"/>
          </p:cNvSpPr>
          <p:nvPr>
            <p:ph type="body" sz="quarter" idx="10"/>
          </p:nvPr>
        </p:nvSpPr>
        <p:spPr/>
        <p:txBody>
          <a:bodyPr/>
          <a:lstStyle/>
          <a:p>
            <a:r>
              <a:rPr lang="en-US" dirty="0" smtClean="0"/>
              <a:t>Collection of resources</a:t>
            </a:r>
          </a:p>
          <a:p>
            <a:r>
              <a:rPr lang="en-US" dirty="0" smtClean="0"/>
              <a:t>Recipes can:</a:t>
            </a:r>
          </a:p>
          <a:p>
            <a:pPr lvl="1"/>
            <a:r>
              <a:rPr lang="en-US" dirty="0" smtClean="0"/>
              <a:t>Install and configure software components</a:t>
            </a:r>
          </a:p>
          <a:p>
            <a:pPr lvl="1"/>
            <a:r>
              <a:rPr lang="en-US" dirty="0" smtClean="0"/>
              <a:t>Manage files</a:t>
            </a:r>
          </a:p>
          <a:p>
            <a:pPr lvl="1"/>
            <a:r>
              <a:rPr lang="en-US" dirty="0" smtClean="0"/>
              <a:t>Deploy applications</a:t>
            </a:r>
          </a:p>
          <a:p>
            <a:pPr lvl="1"/>
            <a:r>
              <a:rPr lang="en-US" dirty="0" smtClean="0"/>
              <a:t>Execute other recipes</a:t>
            </a:r>
          </a:p>
          <a:p>
            <a:pPr lvl="1"/>
            <a:r>
              <a:rPr lang="en-US" dirty="0" smtClean="0"/>
              <a:t>And more…</a:t>
            </a:r>
            <a:endParaRPr lang="en-US" dirty="0"/>
          </a:p>
        </p:txBody>
      </p:sp>
    </p:spTree>
    <p:extLst>
      <p:ext uri="{BB962C8B-B14F-4D97-AF65-F5344CB8AC3E}">
        <p14:creationId xmlns:p14="http://schemas.microsoft.com/office/powerpoint/2010/main" val="8734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Create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mkdir</a:t>
            </a:r>
            <a:r>
              <a:rPr lang="en-US" dirty="0"/>
              <a:t> -p ~/</a:t>
            </a:r>
            <a:r>
              <a:rPr lang="en-US" dirty="0" err="1"/>
              <a:t>learnchef</a:t>
            </a:r>
            <a:r>
              <a:rPr lang="en-US" dirty="0"/>
              <a:t>/lab2</a:t>
            </a:r>
          </a:p>
        </p:txBody>
      </p:sp>
    </p:spTree>
    <p:extLst>
      <p:ext uri="{BB962C8B-B14F-4D97-AF65-F5344CB8AC3E}">
        <p14:creationId xmlns:p14="http://schemas.microsoft.com/office/powerpoint/2010/main" val="21607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r>
              <a:rPr lang="en-US" dirty="0" smtClean="0"/>
              <a:t>~/</a:t>
            </a:r>
            <a:r>
              <a:rPr lang="en-US" dirty="0" err="1" smtClean="0"/>
              <a:t>learnchef</a:t>
            </a:r>
            <a:r>
              <a:rPr lang="en-US" dirty="0" smtClean="0"/>
              <a:t>/lab2</a:t>
            </a:r>
            <a:endParaRPr lang="en-US" dirty="0"/>
          </a:p>
        </p:txBody>
      </p:sp>
    </p:spTree>
    <p:extLst>
      <p:ext uri="{BB962C8B-B14F-4D97-AF65-F5344CB8AC3E}">
        <p14:creationId xmlns:p14="http://schemas.microsoft.com/office/powerpoint/2010/main" val="1995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curl: (7) couldn't connect to host</a:t>
            </a:r>
          </a:p>
        </p:txBody>
      </p:sp>
      <p:sp>
        <p:nvSpPr>
          <p:cNvPr id="3" name="Title 2"/>
          <p:cNvSpPr>
            <a:spLocks noGrp="1"/>
          </p:cNvSpPr>
          <p:nvPr>
            <p:ph type="title"/>
          </p:nvPr>
        </p:nvSpPr>
        <p:spPr/>
        <p:txBody>
          <a:bodyPr/>
          <a:lstStyle/>
          <a:p>
            <a:r>
              <a:rPr lang="en-US" dirty="0" smtClean="0"/>
              <a:t>Is there a web server?</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91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3399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4954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a:t>
            </a:r>
          </a:p>
          <a:p>
            <a:r>
              <a:rPr lang="en-US" sz="2400" dirty="0"/>
              <a:t>    - install version 2.4.7-1ubuntu4.5 of package apache2</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14134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 a recipe</a:t>
            </a:r>
            <a:endParaRPr lang="en-US" dirty="0"/>
          </a:p>
        </p:txBody>
      </p:sp>
      <p:sp>
        <p:nvSpPr>
          <p:cNvPr id="6" name="Text Placeholder 5"/>
          <p:cNvSpPr>
            <a:spLocks noGrp="1"/>
          </p:cNvSpPr>
          <p:nvPr>
            <p:ph type="body" sz="quarter" idx="10"/>
          </p:nvPr>
        </p:nvSpPr>
        <p:spPr/>
        <p:txBody>
          <a:bodyPr/>
          <a:lstStyle/>
          <a:p>
            <a:r>
              <a:rPr lang="en-US" dirty="0" smtClean="0"/>
              <a:t>Now we are using chef-apply on a recipe, or a collection of resources</a:t>
            </a:r>
          </a:p>
          <a:p>
            <a:endParaRPr lang="en-US" dirty="0"/>
          </a:p>
          <a:p>
            <a:r>
              <a:rPr lang="en-US" dirty="0" smtClean="0"/>
              <a:t>Success?</a:t>
            </a:r>
            <a:endParaRPr lang="en-US" dirty="0"/>
          </a:p>
        </p:txBody>
      </p:sp>
    </p:spTree>
    <p:extLst>
      <p:ext uri="{BB962C8B-B14F-4D97-AF65-F5344CB8AC3E}">
        <p14:creationId xmlns:p14="http://schemas.microsoft.com/office/powerpoint/2010/main" val="2549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2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p>
          <a:p>
            <a:endParaRPr lang="en-US" dirty="0"/>
          </a:p>
          <a:p>
            <a:r>
              <a:rPr lang="en-US" dirty="0">
                <a:solidFill>
                  <a:srgbClr val="000000"/>
                </a:solidFill>
              </a:rPr>
              <a:t>service </a:t>
            </a:r>
            <a:r>
              <a:rPr lang="en-US" dirty="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31763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service resource</a:t>
            </a:r>
            <a:endParaRPr lang="en-US" dirty="0"/>
          </a:p>
        </p:txBody>
      </p:sp>
      <p:pic>
        <p:nvPicPr>
          <p:cNvPr id="8" name="Picture Placeholder 7" descr="servic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1795" r="-11795"/>
          <a:stretch>
            <a:fillRect/>
          </a:stretch>
        </p:blipFill>
        <p:spPr/>
      </p:pic>
      <p:sp>
        <p:nvSpPr>
          <p:cNvPr id="6" name="Text Placeholder 5"/>
          <p:cNvSpPr>
            <a:spLocks noGrp="1"/>
          </p:cNvSpPr>
          <p:nvPr>
            <p:ph sz="quarter" idx="11"/>
          </p:nvPr>
        </p:nvSpPr>
        <p:spPr/>
        <p:txBody>
          <a:bodyPr>
            <a:normAutofit fontScale="77500" lnSpcReduction="20000"/>
          </a:bodyPr>
          <a:lstStyle/>
          <a:p>
            <a:endParaRPr lang="en-US" dirty="0" smtClean="0"/>
          </a:p>
          <a:p>
            <a:r>
              <a:rPr lang="en-US" dirty="0" smtClean="0"/>
              <a:t>http</a:t>
            </a:r>
            <a:r>
              <a:rPr lang="en-US" dirty="0"/>
              <a:t>://</a:t>
            </a:r>
            <a:r>
              <a:rPr lang="en-US" dirty="0" err="1"/>
              <a:t>docs.getchef.com</a:t>
            </a:r>
            <a:r>
              <a:rPr lang="en-US" dirty="0"/>
              <a:t>/</a:t>
            </a:r>
            <a:r>
              <a:rPr lang="en-US" dirty="0" err="1"/>
              <a:t>resource_service.html</a:t>
            </a:r>
            <a:endParaRPr lang="en-US" dirty="0"/>
          </a:p>
        </p:txBody>
      </p:sp>
    </p:spTree>
    <p:extLst>
      <p:ext uri="{BB962C8B-B14F-4D97-AF65-F5344CB8AC3E}">
        <p14:creationId xmlns:p14="http://schemas.microsoft.com/office/powerpoint/2010/main" val="22257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Type (package, service, etc.)</a:t>
            </a:r>
          </a:p>
          <a:p>
            <a:r>
              <a:rPr lang="en-US" dirty="0" smtClean="0"/>
              <a:t>Name (“</a:t>
            </a:r>
            <a:r>
              <a:rPr lang="en-US" dirty="0" err="1" smtClean="0"/>
              <a:t>httpd</a:t>
            </a:r>
            <a:r>
              <a:rPr lang="en-US" dirty="0" smtClean="0"/>
              <a:t>”, “vim”, etc.)</a:t>
            </a:r>
          </a:p>
          <a:p>
            <a:r>
              <a:rPr lang="en-US" dirty="0" smtClean="0"/>
              <a:t>Actions</a:t>
            </a:r>
          </a:p>
          <a:p>
            <a:pPr lvl="1"/>
            <a:r>
              <a:rPr lang="en-US" dirty="0" smtClean="0"/>
              <a:t>A description of the desired state of the resource</a:t>
            </a:r>
          </a:p>
          <a:p>
            <a:pPr lvl="1"/>
            <a:r>
              <a:rPr lang="en-US" dirty="0" smtClean="0"/>
              <a:t>Defined as part of the resource</a:t>
            </a:r>
          </a:p>
          <a:p>
            <a:pPr lvl="1"/>
            <a:endParaRPr lang="en-US" dirty="0"/>
          </a:p>
          <a:p>
            <a:pPr lvl="1"/>
            <a:r>
              <a:rPr lang="en-US" dirty="0" smtClean="0"/>
              <a:t>Will the action always be executed?</a:t>
            </a:r>
          </a:p>
        </p:txBody>
      </p:sp>
    </p:spTree>
    <p:extLst>
      <p:ext uri="{BB962C8B-B14F-4D97-AF65-F5344CB8AC3E}">
        <p14:creationId xmlns:p14="http://schemas.microsoft.com/office/powerpoint/2010/main" val="1815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Tree>
    <p:extLst>
      <p:ext uri="{BB962C8B-B14F-4D97-AF65-F5344CB8AC3E}">
        <p14:creationId xmlns:p14="http://schemas.microsoft.com/office/powerpoint/2010/main" val="11239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a:xfrm>
            <a:off x="457200" y="1127125"/>
            <a:ext cx="11201400" cy="5257800"/>
          </a:xfrm>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
        <p:nvSpPr>
          <p:cNvPr id="3" name="Frame 2"/>
          <p:cNvSpPr/>
          <p:nvPr/>
        </p:nvSpPr>
        <p:spPr bwMode="auto">
          <a:xfrm>
            <a:off x="3302000" y="3016250"/>
            <a:ext cx="809625"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9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 (up to date)</a:t>
            </a:r>
          </a:p>
          <a:p>
            <a:r>
              <a:rPr lang="en-US" sz="2400" dirty="0"/>
              <a:t>  * service[apache2] action start (up to date)</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34316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05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7965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there yet</a:t>
            </a:r>
            <a:endParaRPr lang="en-US" dirty="0"/>
          </a:p>
        </p:txBody>
      </p:sp>
      <p:sp>
        <p:nvSpPr>
          <p:cNvPr id="6" name="Text Placeholder 5"/>
          <p:cNvSpPr>
            <a:spLocks noGrp="1"/>
          </p:cNvSpPr>
          <p:nvPr>
            <p:ph type="body" sz="quarter" idx="10"/>
          </p:nvPr>
        </p:nvSpPr>
        <p:spPr/>
        <p:txBody>
          <a:bodyPr/>
          <a:lstStyle/>
          <a:p>
            <a:r>
              <a:rPr lang="en-US" dirty="0" smtClean="0"/>
              <a:t>The web server is up and running</a:t>
            </a:r>
          </a:p>
          <a:p>
            <a:r>
              <a:rPr lang="en-US" dirty="0" smtClean="0"/>
              <a:t>The default home page is being displayed, not our home page</a:t>
            </a:r>
            <a:endParaRPr lang="en-US" dirty="0"/>
          </a:p>
        </p:txBody>
      </p:sp>
    </p:spTree>
    <p:extLst>
      <p:ext uri="{BB962C8B-B14F-4D97-AF65-F5344CB8AC3E}">
        <p14:creationId xmlns:p14="http://schemas.microsoft.com/office/powerpoint/2010/main" val="2692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Tree>
    <p:extLst>
      <p:ext uri="{BB962C8B-B14F-4D97-AF65-F5344CB8AC3E}">
        <p14:creationId xmlns:p14="http://schemas.microsoft.com/office/powerpoint/2010/main" val="2910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92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42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79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8191500" y="3857625"/>
            <a:ext cx="904875"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5" name="Text Placeholder 4"/>
          <p:cNvSpPr>
            <a:spLocks noGrp="1"/>
          </p:cNvSpPr>
          <p:nvPr>
            <p:ph type="body" sz="quarter" idx="10"/>
          </p:nvPr>
        </p:nvSpPr>
        <p:spPr/>
        <p:txBody>
          <a:bodyPr/>
          <a:lstStyle/>
          <a:p>
            <a:r>
              <a:rPr lang="en-US" dirty="0" smtClean="0"/>
              <a:t>Use the file resource to manage files that are present on a node, including setting or updating the contents of those files.</a:t>
            </a:r>
            <a:endParaRPr lang="en-US" dirty="0"/>
          </a:p>
        </p:txBody>
      </p:sp>
    </p:spTree>
    <p:extLst>
      <p:ext uri="{BB962C8B-B14F-4D97-AF65-F5344CB8AC3E}">
        <p14:creationId xmlns:p14="http://schemas.microsoft.com/office/powerpoint/2010/main" val="17207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Actions</a:t>
            </a:r>
            <a:endParaRPr lang="en-US" dirty="0"/>
          </a:p>
        </p:txBody>
      </p:sp>
      <p:pic>
        <p:nvPicPr>
          <p:cNvPr id="6" name="Picture Placeholder 5" descr="fil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5369" b="-25369"/>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32855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content attribute</a:t>
            </a:r>
            <a:endParaRPr lang="en-US" dirty="0"/>
          </a:p>
        </p:txBody>
      </p:sp>
      <p:pic>
        <p:nvPicPr>
          <p:cNvPr id="5" name="Picture Placeholder 4" descr="file — Chef Docs-1.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25537" b="-225537"/>
          <a:stretch>
            <a:fillRect/>
          </a:stretch>
        </p:blipFill>
        <p:spPr/>
      </p:pic>
      <p:sp>
        <p:nvSpPr>
          <p:cNvPr id="4" name="Content Placeholder 3"/>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1383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21285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normAutofit lnSpcReduction="10000"/>
          </a:bodyPr>
          <a:lstStyle/>
          <a:p>
            <a:r>
              <a:rPr lang="en-US" dirty="0" smtClean="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r>
              <a:rPr lang="en-US" dirty="0">
                <a:solidFill>
                  <a:srgbClr val="000000"/>
                </a:solidFill>
              </a:rPr>
              <a:t>file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content </a:t>
            </a:r>
            <a:r>
              <a:rPr lang="en-US" dirty="0">
                <a:solidFill>
                  <a:srgbClr val="4E9A06"/>
                </a:solidFill>
              </a:rPr>
              <a:t>"&lt;h1&gt;hello world&lt;/h1&gt;\n"</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a:t>
            </a:r>
            <a:r>
              <a:rPr lang="en-US" dirty="0" err="1" smtClean="0"/>
              <a:t>apache.rb</a:t>
            </a:r>
            <a:endParaRPr lang="en-US" dirty="0"/>
          </a:p>
        </p:txBody>
      </p:sp>
    </p:spTree>
    <p:extLst>
      <p:ext uri="{BB962C8B-B14F-4D97-AF65-F5344CB8AC3E}">
        <p14:creationId xmlns:p14="http://schemas.microsoft.com/office/powerpoint/2010/main" val="455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 -      &lt;/div&gt;</a:t>
            </a:r>
          </a:p>
          <a:p>
            <a:r>
              <a:rPr lang="en-US" dirty="0"/>
              <a:t>    -    &lt;/div&gt;</a:t>
            </a:r>
          </a:p>
          <a:p>
            <a:r>
              <a:rPr lang="en-US" dirty="0"/>
              <a:t>    -    &lt;div class="validator"&gt;</a:t>
            </a:r>
          </a:p>
          <a:p>
            <a:r>
              <a:rPr lang="en-US" dirty="0"/>
              <a:t>    -    &lt;p&gt;</a:t>
            </a:r>
          </a:p>
          <a:p>
            <a:r>
              <a:rPr lang="en-US" dirty="0"/>
              <a:t>    -      &lt;a </a:t>
            </a:r>
            <a:r>
              <a:rPr lang="en-US" dirty="0" err="1"/>
              <a:t>href</a:t>
            </a:r>
            <a:r>
              <a:rPr lang="en-US" dirty="0"/>
              <a:t>="http://validator.w3.org/</a:t>
            </a:r>
            <a:r>
              <a:rPr lang="en-US" dirty="0" err="1"/>
              <a:t>check?uri</a:t>
            </a:r>
            <a:r>
              <a:rPr lang="en-US" dirty="0"/>
              <a:t>=</a:t>
            </a:r>
            <a:r>
              <a:rPr lang="en-US" dirty="0" err="1"/>
              <a:t>referer</a:t>
            </a:r>
            <a:r>
              <a:rPr lang="en-US" dirty="0"/>
              <a:t>"&gt;&lt;</a:t>
            </a:r>
            <a:r>
              <a:rPr lang="en-US" dirty="0" err="1"/>
              <a:t>img</a:t>
            </a:r>
            <a:r>
              <a:rPr lang="en-US" dirty="0"/>
              <a:t> </a:t>
            </a:r>
            <a:r>
              <a:rPr lang="en-US" dirty="0" err="1"/>
              <a:t>src</a:t>
            </a:r>
            <a:r>
              <a:rPr lang="en-US" dirty="0"/>
              <a:t>="http://www.w3.org/Icons/valid-xhtml10" alt="Valid XHTML 1.0 Transitional" height="31" width="88" /&gt;&lt;/a&gt;</a:t>
            </a:r>
          </a:p>
          <a:p>
            <a:r>
              <a:rPr lang="en-US" dirty="0"/>
              <a:t>    -    &lt;/p&gt;</a:t>
            </a:r>
          </a:p>
          <a:p>
            <a:r>
              <a:rPr lang="en-US" dirty="0"/>
              <a:t>    -    &lt;/div&gt;</a:t>
            </a:r>
          </a:p>
          <a:p>
            <a:r>
              <a:rPr lang="en-US" dirty="0"/>
              <a:t>    -  &lt;/body&gt;</a:t>
            </a:r>
          </a:p>
          <a:p>
            <a:r>
              <a:rPr lang="en-US" dirty="0"/>
              <a:t>    -&lt;/html&gt;</a:t>
            </a:r>
          </a:p>
          <a:p>
            <a:r>
              <a:rPr lang="en-US" dirty="0"/>
              <a:t>    -</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959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2524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Scenario testing</a:t>
            </a:r>
            <a:endParaRPr lang="en-US" dirty="0"/>
          </a:p>
        </p:txBody>
      </p:sp>
      <p:sp>
        <p:nvSpPr>
          <p:cNvPr id="6" name="Text Placeholder 5"/>
          <p:cNvSpPr>
            <a:spLocks noGrp="1"/>
          </p:cNvSpPr>
          <p:nvPr>
            <p:ph type="body" sz="quarter" idx="10"/>
          </p:nvPr>
        </p:nvSpPr>
        <p:spPr/>
        <p:txBody>
          <a:bodyPr/>
          <a:lstStyle/>
          <a:p>
            <a:r>
              <a:rPr lang="en-US" dirty="0" smtClean="0"/>
              <a:t>System administrator logs in to the server and changes the file manually.</a:t>
            </a:r>
            <a:endParaRPr lang="en-US" dirty="0"/>
          </a:p>
        </p:txBody>
      </p:sp>
    </p:spTree>
    <p:extLst>
      <p:ext uri="{BB962C8B-B14F-4D97-AF65-F5344CB8AC3E}">
        <p14:creationId xmlns:p14="http://schemas.microsoft.com/office/powerpoint/2010/main" val="2479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the home page</a:t>
            </a:r>
            <a:endParaRPr lang="en-US" dirty="0"/>
          </a:p>
        </p:txBody>
      </p:sp>
      <p:sp>
        <p:nvSpPr>
          <p:cNvPr id="5" name="Content Placeholder 4"/>
          <p:cNvSpPr>
            <a:spLocks noGrp="1"/>
          </p:cNvSpPr>
          <p:nvPr>
            <p:ph sz="quarter" idx="10"/>
          </p:nvPr>
        </p:nvSpPr>
        <p:spPr/>
        <p:txBody>
          <a:bodyPr/>
          <a:lstStyle/>
          <a:p>
            <a:r>
              <a:rPr lang="en-US" dirty="0" smtClean="0"/>
              <a:t>&lt;h1&gt;Hello, You!&lt;/h1&gt;</a:t>
            </a:r>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var</a:t>
            </a:r>
            <a:r>
              <a:rPr lang="en-US" dirty="0" smtClean="0"/>
              <a:t>/www/html/</a:t>
            </a:r>
            <a:r>
              <a:rPr lang="en-US" dirty="0" err="1" smtClean="0"/>
              <a:t>index.html</a:t>
            </a:r>
            <a:endParaRPr lang="en-US" dirty="0"/>
          </a:p>
        </p:txBody>
      </p:sp>
    </p:spTree>
    <p:extLst>
      <p:ext uri="{BB962C8B-B14F-4D97-AF65-F5344CB8AC3E}">
        <p14:creationId xmlns:p14="http://schemas.microsoft.com/office/powerpoint/2010/main" val="24566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it-IT" dirty="0"/>
              <a:t>&lt;h1&gt;Hello, </a:t>
            </a:r>
            <a:r>
              <a:rPr lang="it-IT" dirty="0" err="1"/>
              <a:t>You</a:t>
            </a:r>
            <a:r>
              <a:rPr lang="it-IT" dirty="0"/>
              <a:t>!&lt;/h1&gt;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977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Recipe: (chef-apply cookbook)::(chef-apply recipe)</a:t>
            </a:r>
          </a:p>
          <a:p>
            <a:r>
              <a:rPr lang="en-US" dirty="0"/>
              <a:t>  * </a:t>
            </a:r>
            <a:r>
              <a:rPr lang="en-US" dirty="0" err="1"/>
              <a:t>apt_package</a:t>
            </a:r>
            <a:r>
              <a:rPr lang="en-US" dirty="0"/>
              <a:t>[apache2] action install (up to date)</a:t>
            </a:r>
          </a:p>
          <a:p>
            <a:r>
              <a:rPr lang="en-US" dirty="0"/>
              <a:t>  * service[apache2] action start (up to date)</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681590 to cdf94d</a:t>
            </a:r>
          </a:p>
          <a:p>
            <a:r>
              <a:rPr lang="en-US" dirty="0"/>
              <a:t>    --- /</a:t>
            </a:r>
            <a:r>
              <a:rPr lang="en-US" dirty="0" err="1"/>
              <a:t>var</a:t>
            </a:r>
            <a:r>
              <a:rPr lang="en-US" dirty="0"/>
              <a:t>/www/html/</a:t>
            </a:r>
            <a:r>
              <a:rPr lang="en-US" dirty="0" err="1"/>
              <a:t>index.html</a:t>
            </a:r>
            <a:r>
              <a:rPr lang="en-US" dirty="0"/>
              <a:t>        2015-09-23 10:19:30.541649829 +0000</a:t>
            </a:r>
          </a:p>
          <a:p>
            <a:r>
              <a:rPr lang="en-US" dirty="0"/>
              <a:t>    +++ /</a:t>
            </a:r>
            <a:r>
              <a:rPr lang="en-US" dirty="0" err="1"/>
              <a:t>var</a:t>
            </a:r>
            <a:r>
              <a:rPr lang="en-US" dirty="0"/>
              <a:t>/www/html/.index.html20150923-12116-1kyd5rv 2015-09-23 10:19:36.076415999 +0000</a:t>
            </a:r>
          </a:p>
          <a:p>
            <a:r>
              <a:rPr lang="en-US" dirty="0"/>
              <a:t>    @@ -1,2 +1,2 @@</a:t>
            </a:r>
          </a:p>
          <a:p>
            <a:r>
              <a:rPr lang="en-US" dirty="0"/>
              <a:t>    -&lt;h1&gt;hello you&lt;/h1&gt;</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13349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Learning</a:t>
            </a:r>
            <a:endParaRPr lang="en-US" dirty="0"/>
          </a:p>
        </p:txBody>
      </p:sp>
      <p:sp>
        <p:nvSpPr>
          <p:cNvPr id="6" name="Text Placeholder 5"/>
          <p:cNvSpPr>
            <a:spLocks noGrp="1"/>
          </p:cNvSpPr>
          <p:nvPr>
            <p:ph type="body" sz="quarter" idx="10"/>
          </p:nvPr>
        </p:nvSpPr>
        <p:spPr/>
        <p:txBody>
          <a:bodyPr/>
          <a:lstStyle/>
          <a:p>
            <a:r>
              <a:rPr lang="en-US" dirty="0" smtClean="0"/>
              <a:t>Do not manually change files that are being managed by Chef</a:t>
            </a:r>
          </a:p>
          <a:p>
            <a:r>
              <a:rPr lang="en-US" dirty="0" smtClean="0"/>
              <a:t>Changes always start in the code repository</a:t>
            </a:r>
            <a:endParaRPr lang="en-US" dirty="0"/>
          </a:p>
        </p:txBody>
      </p:sp>
    </p:spTree>
    <p:extLst>
      <p:ext uri="{BB962C8B-B14F-4D97-AF65-F5344CB8AC3E}">
        <p14:creationId xmlns:p14="http://schemas.microsoft.com/office/powerpoint/2010/main" val="35401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from policy</a:t>
            </a:r>
            <a:endParaRPr lang="en-US" dirty="0"/>
          </a:p>
        </p:txBody>
      </p:sp>
      <p:sp>
        <p:nvSpPr>
          <p:cNvPr id="3" name="Text Placeholder 2"/>
          <p:cNvSpPr>
            <a:spLocks noGrp="1"/>
          </p:cNvSpPr>
          <p:nvPr>
            <p:ph type="body" sz="quarter" idx="10"/>
          </p:nvPr>
        </p:nvSpPr>
        <p:spPr/>
        <p:txBody>
          <a:bodyPr/>
          <a:lstStyle/>
          <a:p>
            <a:r>
              <a:rPr lang="en-US" dirty="0" smtClean="0"/>
              <a:t>Storing the home page content directly in the recipe feels wrong</a:t>
            </a:r>
          </a:p>
          <a:p>
            <a:r>
              <a:rPr lang="en-US" dirty="0" smtClean="0"/>
              <a:t>We can manage that content separately using a different resource</a:t>
            </a:r>
          </a:p>
          <a:p>
            <a:pPr lvl="1"/>
            <a:r>
              <a:rPr lang="en-US" dirty="0" err="1" smtClean="0"/>
              <a:t>cookbook_file</a:t>
            </a:r>
            <a:endParaRPr lang="en-US" dirty="0" smtClean="0"/>
          </a:p>
          <a:p>
            <a:pPr lvl="1"/>
            <a:r>
              <a:rPr lang="en-US" dirty="0" err="1"/>
              <a:t>remote_file</a:t>
            </a:r>
            <a:endParaRPr lang="en-US" dirty="0"/>
          </a:p>
          <a:p>
            <a:pPr lvl="1"/>
            <a:r>
              <a:rPr lang="en-US" dirty="0" smtClean="0"/>
              <a:t>template</a:t>
            </a:r>
          </a:p>
        </p:txBody>
      </p:sp>
    </p:spTree>
    <p:extLst>
      <p:ext uri="{BB962C8B-B14F-4D97-AF65-F5344CB8AC3E}">
        <p14:creationId xmlns:p14="http://schemas.microsoft.com/office/powerpoint/2010/main" val="24516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39889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9396</TotalTime>
  <Words>14645</Words>
  <Application>Microsoft Macintosh PowerPoint</Application>
  <PresentationFormat>Custom</PresentationFormat>
  <Paragraphs>2063</Paragraphs>
  <Slides>273</Slides>
  <Notes>93</Notes>
  <HiddenSlides>14</HiddenSlides>
  <MMClips>0</MMClip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LearnChef-PowerPoint-Template</vt:lpstr>
      <vt:lpstr>Introduction to Chef</vt:lpstr>
      <vt:lpstr>Prerequisites</vt:lpstr>
      <vt:lpstr>Introductions</vt:lpstr>
      <vt:lpstr>Nathen Harvey</vt:lpstr>
      <vt:lpstr>Lab Assistants</vt:lpstr>
      <vt:lpstr>Hello!</vt:lpstr>
      <vt:lpstr>Hello!</vt:lpstr>
      <vt:lpstr>Hello!</vt:lpstr>
      <vt:lpstr>Hello!</vt:lpstr>
      <vt:lpstr>Which version control system do your use?</vt:lpstr>
      <vt:lpstr>Which version control system do your use?</vt:lpstr>
      <vt:lpstr>Which version control system do your use?</vt:lpstr>
      <vt:lpstr>Which version control system do your use?</vt:lpstr>
      <vt:lpstr>Are you experienced?</vt:lpstr>
      <vt:lpstr>Are you experienced?</vt:lpstr>
      <vt:lpstr>Just an Introduction</vt:lpstr>
      <vt:lpstr>Class Logistics</vt:lpstr>
      <vt:lpstr>Agenda</vt:lpstr>
      <vt:lpstr>Agenda</vt:lpstr>
      <vt:lpstr>Breaks!</vt:lpstr>
      <vt:lpstr>Prerequisites</vt:lpstr>
      <vt:lpstr>Slides, Code, Questions, etc.</vt:lpstr>
      <vt:lpstr>Overview of Chef</vt:lpstr>
      <vt:lpstr>Benefits of Automation</vt:lpstr>
      <vt:lpstr>Dimensions of Scale</vt:lpstr>
      <vt:lpstr>Automation Platform</vt:lpstr>
      <vt:lpstr>Infrastructure as Code</vt:lpstr>
      <vt:lpstr>Infrastructure as Code</vt:lpstr>
      <vt:lpstr>Infrastructure as Code</vt:lpstr>
      <vt:lpstr>Infrastructure as Code</vt:lpstr>
      <vt:lpstr>Policy-based </vt:lpstr>
      <vt:lpstr>Policy-based</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What’s up with the card?</vt:lpstr>
      <vt:lpstr>Login to your lab machine</vt:lpstr>
      <vt:lpstr>Welcome to your workstation</vt:lpstr>
      <vt:lpstr>Lab – What does the cow say?</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Recipes</vt:lpstr>
      <vt:lpstr>Lab 2 – Serve our homepage</vt:lpstr>
      <vt:lpstr>What is our desired state?</vt:lpstr>
      <vt:lpstr>What is required to meet this state?</vt:lpstr>
      <vt:lpstr>Recipe</vt:lpstr>
      <vt:lpstr>Create learnchef/lab2 directory</vt:lpstr>
      <vt:lpstr>Move to the learnchef/lab2 directory</vt:lpstr>
      <vt:lpstr>Is there a web server?</vt:lpstr>
      <vt:lpstr>Write a recipe for apache</vt:lpstr>
      <vt:lpstr>Apply the apache recipe</vt:lpstr>
      <vt:lpstr>chef-apply a recipe</vt:lpstr>
      <vt:lpstr>Is it working?</vt:lpstr>
      <vt:lpstr>Write a recipe for apache</vt:lpstr>
      <vt:lpstr>The service resource</vt:lpstr>
      <vt:lpstr>Resources</vt:lpstr>
      <vt:lpstr>Why did the package resource work?</vt:lpstr>
      <vt:lpstr>Why did the package resource work?</vt:lpstr>
      <vt:lpstr>Apply the apache recipe</vt:lpstr>
      <vt:lpstr>Is it working?</vt:lpstr>
      <vt:lpstr>Not there yet</vt:lpstr>
      <vt:lpstr>What resource should we use?</vt:lpstr>
      <vt:lpstr>What resource should we use?</vt:lpstr>
      <vt:lpstr>What resource should we use?</vt:lpstr>
      <vt:lpstr>What resource should we use?</vt:lpstr>
      <vt:lpstr>What resource should we use?</vt:lpstr>
      <vt:lpstr>File Resource</vt:lpstr>
      <vt:lpstr>File Resource - Actions</vt:lpstr>
      <vt:lpstr>File Resource – content attribute</vt:lpstr>
      <vt:lpstr>Write a recipe for apache</vt:lpstr>
      <vt:lpstr>Re-apply the recipe</vt:lpstr>
      <vt:lpstr>Is it working?</vt:lpstr>
      <vt:lpstr>Scenario testing</vt:lpstr>
      <vt:lpstr>Change the home page</vt:lpstr>
      <vt:lpstr>Is it working?</vt:lpstr>
      <vt:lpstr>Re-apply the recipe</vt:lpstr>
      <vt:lpstr>Key Learning</vt:lpstr>
      <vt:lpstr>Separating data from policy</vt:lpstr>
      <vt:lpstr>Template resource</vt:lpstr>
      <vt:lpstr>Problem!</vt:lpstr>
      <vt:lpstr>Cookbooks</vt:lpstr>
      <vt:lpstr>Cookbooks</vt:lpstr>
      <vt:lpstr>Cookbooks</vt:lpstr>
      <vt:lpstr>Infrastructure as Code</vt:lpstr>
      <vt:lpstr>Lab 3 – Manage the homepage content separately</vt:lpstr>
      <vt:lpstr>chef</vt:lpstr>
      <vt:lpstr>Lab 3 – Manage the homepage content separately</vt:lpstr>
      <vt:lpstr>Lab 3 – Manage the homepage content separately</vt:lpstr>
      <vt:lpstr>What can chef generate?</vt:lpstr>
      <vt:lpstr>How do we generate a repo?</vt:lpstr>
      <vt:lpstr>Lab 3 – Manage the homepage content separately</vt:lpstr>
      <vt:lpstr>Go home!</vt:lpstr>
      <vt:lpstr>Create a chef-repo</vt:lpstr>
      <vt:lpstr>Commit this chef-repo to git</vt:lpstr>
      <vt:lpstr>Initialize repository</vt:lpstr>
      <vt:lpstr>Commit this chef-repo to git</vt:lpstr>
      <vt:lpstr>Commit this chef-repo to git</vt:lpstr>
      <vt:lpstr>Lab 3 – Manage the homepage content separately</vt:lpstr>
      <vt:lpstr>Create an apache cookbook</vt:lpstr>
      <vt:lpstr>Create an apache cookbook</vt:lpstr>
      <vt:lpstr>Create an apache cookbook</vt:lpstr>
      <vt:lpstr>Create new git repo for this cookbook</vt:lpstr>
      <vt:lpstr>Create new git repo for this cookbook</vt:lpstr>
      <vt:lpstr>Commit the initial cookbook</vt:lpstr>
      <vt:lpstr>Commit the initial cookbook</vt:lpstr>
      <vt:lpstr>Write the default recipe</vt:lpstr>
      <vt:lpstr>Wait a tick!</vt:lpstr>
      <vt:lpstr>Replace the file resource</vt:lpstr>
      <vt:lpstr>Template resource</vt:lpstr>
      <vt:lpstr>Create a new template file</vt:lpstr>
      <vt:lpstr>Let’s create a template!</vt:lpstr>
      <vt:lpstr>Go to the chef-repo</vt:lpstr>
      <vt:lpstr>Let’s create a template!</vt:lpstr>
      <vt:lpstr>Check the template</vt:lpstr>
      <vt:lpstr>Lab 3 – Manage the homepage content separately</vt:lpstr>
      <vt:lpstr>Verify the changes</vt:lpstr>
      <vt:lpstr>Verify the changes</vt:lpstr>
      <vt:lpstr>Ensuring desired state</vt:lpstr>
      <vt:lpstr>chef-client</vt:lpstr>
      <vt:lpstr>chef-client modes</vt:lpstr>
      <vt:lpstr>chef-client privileges</vt:lpstr>
      <vt:lpstr>Desired State</vt:lpstr>
      <vt:lpstr>Run List</vt:lpstr>
      <vt:lpstr>Run List</vt:lpstr>
      <vt:lpstr>Run List</vt:lpstr>
      <vt:lpstr>Run List</vt:lpstr>
      <vt:lpstr>Run List</vt:lpstr>
      <vt:lpstr>Lab 4 – Verify the cookbook</vt:lpstr>
      <vt:lpstr>Run chef-client with a run list</vt:lpstr>
      <vt:lpstr>Verify the home page</vt:lpstr>
      <vt:lpstr>Infrastructure State</vt:lpstr>
      <vt:lpstr>Node Object</vt:lpstr>
      <vt:lpstr>Node state</vt:lpstr>
      <vt:lpstr>New directory:  nodes</vt:lpstr>
      <vt:lpstr>Explore the node’s .json file</vt:lpstr>
      <vt:lpstr>ohai</vt:lpstr>
      <vt:lpstr>Run ohai</vt:lpstr>
      <vt:lpstr>Use ohai to find the platform</vt:lpstr>
      <vt:lpstr>Find the platform in the node object</vt:lpstr>
      <vt:lpstr>Lab 5 – Read node attributes in our policy</vt:lpstr>
      <vt:lpstr>Display node attributes</vt:lpstr>
      <vt:lpstr>Display node attributes</vt:lpstr>
      <vt:lpstr>Display node attributes</vt:lpstr>
      <vt:lpstr>Display node attributes</vt:lpstr>
      <vt:lpstr>Display node attributes</vt:lpstr>
      <vt:lpstr>Verify the change</vt:lpstr>
      <vt:lpstr>Verify the change</vt:lpstr>
      <vt:lpstr>Custom node attributes</vt:lpstr>
      <vt:lpstr>Lab 6 - Create a custom node attribute </vt:lpstr>
      <vt:lpstr>Lab 6 - Create a custom node attribute </vt:lpstr>
      <vt:lpstr>chef can generate attributes</vt:lpstr>
      <vt:lpstr>Generate attribute</vt:lpstr>
      <vt:lpstr>Create an attribute</vt:lpstr>
      <vt:lpstr>Update the home page</vt:lpstr>
      <vt:lpstr>Let’s look at the node</vt:lpstr>
      <vt:lpstr>Let’s look at the node</vt:lpstr>
      <vt:lpstr>Let’s look at the node</vt:lpstr>
      <vt:lpstr>Apply the change</vt:lpstr>
      <vt:lpstr>Verify the change</vt:lpstr>
      <vt:lpstr>Let’s look at the node</vt:lpstr>
      <vt:lpstr>Faster Feedback</vt:lpstr>
      <vt:lpstr>Our process</vt:lpstr>
      <vt:lpstr>Faster Feedback</vt:lpstr>
      <vt:lpstr>Chef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Docker</vt:lpstr>
      <vt:lpstr>Verify docker</vt:lpstr>
      <vt:lpstr>kitchen-docker gem</vt:lpstr>
      <vt:lpstr>Verify kitchen-docker is installed</vt:lpstr>
      <vt:lpstr>Lab 7 – Verify chef-client success</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Lab 8 – Verify the node</vt:lpstr>
      <vt:lpstr>Manually Inspect with kitchen login</vt:lpstr>
      <vt:lpstr>Manually Inspect with kitchen login</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Verify the kitchen</vt:lpstr>
      <vt:lpstr>Extend the Serverspec test</vt:lpstr>
      <vt:lpstr>Verify the kitchen</vt:lpstr>
      <vt:lpstr>Change the test</vt:lpstr>
      <vt:lpstr>Verify the kitchen</vt:lpstr>
      <vt:lpstr>Reset the Serverspec test</vt:lpstr>
      <vt:lpstr>Kitchen Workflow</vt:lpstr>
      <vt:lpstr>Chef Testing</vt:lpstr>
      <vt:lpstr>Even Faster Feedback</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Wrap Up</vt:lpstr>
      <vt:lpstr>Course Objectives</vt:lpstr>
      <vt:lpstr>Tool Survey</vt:lpstr>
      <vt:lpstr>Vocabulary</vt:lpstr>
      <vt:lpstr>Resources</vt:lpstr>
      <vt:lpstr>But wait…</vt:lpstr>
      <vt:lpstr>Further Resources</vt:lpstr>
      <vt:lpstr>Food Fight Show</vt:lpstr>
      <vt:lpstr>PowerPoint Presentation</vt:lpstr>
      <vt:lpstr>Chef Community Summit – Seattle &amp; London Seattle – October 14 &amp; 15 London – November 3 &amp; 4</vt:lpstr>
      <vt:lpstr>Nathen Harvey</vt:lpstr>
      <vt:lpstr>CYOA!</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549</cp:revision>
  <cp:lastPrinted>2015-09-23T12:52:54Z</cp:lastPrinted>
  <dcterms:created xsi:type="dcterms:W3CDTF">2012-09-13T17:36:07Z</dcterms:created>
  <dcterms:modified xsi:type="dcterms:W3CDTF">2015-09-28T23:16:25Z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